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
  </p:notesMasterIdLst>
  <p:sldIdLst>
    <p:sldId id="256" r:id="rId5"/>
    <p:sldId id="2147480084" r:id="rId6"/>
    <p:sldId id="382" r:id="rId7"/>
    <p:sldId id="383" r:id="rId8"/>
    <p:sldId id="385" r:id="rId9"/>
    <p:sldId id="386" r:id="rId10"/>
    <p:sldId id="388" r:id="rId11"/>
    <p:sldId id="390" r:id="rId12"/>
    <p:sldId id="391" r:id="rId13"/>
    <p:sldId id="392" r:id="rId14"/>
    <p:sldId id="393" r:id="rId15"/>
    <p:sldId id="394" r:id="rId16"/>
    <p:sldId id="395" r:id="rId17"/>
    <p:sldId id="2147480089" r:id="rId18"/>
    <p:sldId id="259" r:id="rId19"/>
    <p:sldId id="2147480086" r:id="rId20"/>
    <p:sldId id="2147480090" r:id="rId21"/>
    <p:sldId id="2147480091"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D3F5C-2FDD-49BD-847B-3D7E54656E93}" v="30" dt="2025-06-10T05:57:28.408"/>
    <p1510:client id="{40117807-0548-4832-36DD-4A5BC4F6E896}" v="2" dt="2025-06-10T06:00:57.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93D05-B65A-4388-8A25-18955A49E95C}" type="datetimeFigureOut">
              <a:rPr lang="fi-FI" smtClean="0"/>
              <a:t>10.6.2025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CF29-0C5F-4841-B30C-819DD9C8CDB9}" type="slidenum">
              <a:rPr lang="fi-FI" smtClean="0"/>
              <a:t>‹#›</a:t>
            </a:fld>
            <a:endParaRPr lang="fi-FI"/>
          </a:p>
        </p:txBody>
      </p:sp>
    </p:spTree>
    <p:extLst>
      <p:ext uri="{BB962C8B-B14F-4D97-AF65-F5344CB8AC3E}">
        <p14:creationId xmlns:p14="http://schemas.microsoft.com/office/powerpoint/2010/main" val="171320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8B3-E690-5674-E8CB-74180507C36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BBDFAF4-F99A-8563-B1D6-9D1512FFD9D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221A9D90-0075-1A60-36A0-7C7F19458928}"/>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563BE29-0C52-6067-81AA-F978C840FE6E}"/>
              </a:ext>
            </a:extLst>
          </p:cNvPr>
          <p:cNvSpPr>
            <a:spLocks noGrp="1"/>
          </p:cNvSpPr>
          <p:nvPr>
            <p:ph type="sldNum" sz="quarter" idx="5"/>
          </p:nvPr>
        </p:nvSpPr>
        <p:spPr/>
        <p:txBody>
          <a:bodyPr/>
          <a:lstStyle/>
          <a:p>
            <a:fld id="{72B34405-6C95-477C-96FB-98670F65A886}" type="slidenum">
              <a:rPr lang="fi-FI" smtClean="0"/>
              <a:t>3</a:t>
            </a:fld>
            <a:endParaRPr lang="fi-FI"/>
          </a:p>
        </p:txBody>
      </p:sp>
    </p:spTree>
    <p:extLst>
      <p:ext uri="{BB962C8B-B14F-4D97-AF65-F5344CB8AC3E}">
        <p14:creationId xmlns:p14="http://schemas.microsoft.com/office/powerpoint/2010/main" val="73804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000"/>
            </a:lvl1pPr>
          </a:lstStyle>
          <a:p>
            <a:r>
              <a:rPr lang="fi-FI"/>
              <a:t>Muokkaa </a:t>
            </a:r>
            <a:r>
              <a:rPr lang="fi-FI" err="1"/>
              <a:t>perustyyl</a:t>
            </a:r>
            <a:r>
              <a:rPr lang="fi-FI"/>
              <a:t>. </a:t>
            </a:r>
            <a:r>
              <a:rPr lang="fi-FI" err="1"/>
              <a:t>napsautt</a:t>
            </a:r>
            <a:r>
              <a:rPr lang="fi-FI"/>
              <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
        <p:nvSpPr>
          <p:cNvPr id="4" name="Date Placeholder 3"/>
          <p:cNvSpPr>
            <a:spLocks noGrp="1"/>
          </p:cNvSpPr>
          <p:nvPr>
            <p:ph type="dt" sz="half" idx="10"/>
          </p:nvPr>
        </p:nvSpPr>
        <p:spPr/>
        <p:txBody>
          <a:bodyPr/>
          <a:lstStyle/>
          <a:p>
            <a:fld id="{53CCB3D5-8FA8-4EFE-A963-7A914E9D2A59}" type="datetimeFigureOut">
              <a:rPr lang="fi-FI" smtClean="0"/>
              <a:t>10.6.2025</a:t>
            </a:fld>
            <a:endParaRPr lang="fi-FI"/>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273312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3CCB3D5-8FA8-4EFE-A963-7A914E9D2A59}" type="datetimeFigureOut">
              <a:rPr lang="fi-FI" smtClean="0"/>
              <a:t>10.6.2025</a:t>
            </a:fld>
            <a:endParaRPr lang="fi-FI"/>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213008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3523129" y="838427"/>
            <a:ext cx="7824322" cy="2852737"/>
          </a:xfrm>
        </p:spPr>
        <p:txBody>
          <a:bodyPr anchor="b">
            <a:normAutofit/>
          </a:bodyPr>
          <a:lstStyle>
            <a:lvl1pPr>
              <a:defRPr sz="4000" b="1"/>
            </a:lvl1p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523129" y="4065030"/>
            <a:ext cx="782432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3CCB3D5-8FA8-4EFE-A963-7A914E9D2A59}" type="datetimeFigureOut">
              <a:rPr lang="fi-FI" smtClean="0"/>
              <a:t>10.6.2025</a:t>
            </a:fld>
            <a:endParaRPr lang="fi-FI"/>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344223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fi-FI"/>
              <a:t>Muokkaa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4034118" y="1825625"/>
            <a:ext cx="366656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7815944" y="1825625"/>
            <a:ext cx="4038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53CCB3D5-8FA8-4EFE-A963-7A914E9D2A59}" type="datetimeFigureOut">
              <a:rPr lang="fi-FI" smtClean="0"/>
              <a:t>10.6.2025</a:t>
            </a:fld>
            <a:endParaRPr lang="fi-FI"/>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54371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2393576" y="365127"/>
            <a:ext cx="8961812" cy="1325563"/>
          </a:xfrm>
        </p:spPr>
        <p:txBody>
          <a:bodyPr/>
          <a:lstStyle>
            <a:lvl1pPr>
              <a:defRPr sz="3600" b="1"/>
            </a:lvl1p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092821" y="1681163"/>
            <a:ext cx="36040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092823" y="2505075"/>
            <a:ext cx="360400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7557247" y="1681163"/>
            <a:ext cx="37981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664823" y="2505075"/>
            <a:ext cx="3690565"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53CCB3D5-8FA8-4EFE-A963-7A914E9D2A59}" type="datetimeFigureOut">
              <a:rPr lang="fi-FI" smtClean="0"/>
              <a:t>10.6.2025</a:t>
            </a:fld>
            <a:endParaRPr lang="fi-FI"/>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fi-FI"/>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01602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fi-FI"/>
              <a:t>Muokkaa perustyyl. napsautt.</a:t>
            </a:r>
            <a:endParaRPr lang="en-US"/>
          </a:p>
        </p:txBody>
      </p:sp>
      <p:sp>
        <p:nvSpPr>
          <p:cNvPr id="3" name="Date Placeholder 2"/>
          <p:cNvSpPr>
            <a:spLocks noGrp="1"/>
          </p:cNvSpPr>
          <p:nvPr>
            <p:ph type="dt" sz="half" idx="10"/>
          </p:nvPr>
        </p:nvSpPr>
        <p:spPr/>
        <p:txBody>
          <a:bodyPr/>
          <a:lstStyle/>
          <a:p>
            <a:fld id="{53CCB3D5-8FA8-4EFE-A963-7A914E9D2A59}" type="datetimeFigureOut">
              <a:rPr lang="fi-FI" smtClean="0"/>
              <a:t>10.6.2025</a:t>
            </a:fld>
            <a:endParaRPr lang="fi-FI"/>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fi-FI"/>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80531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CB3D5-8FA8-4EFE-A963-7A914E9D2A59}" type="datetimeFigureOut">
              <a:rPr lang="fi-FI" smtClean="0"/>
              <a:t>10.6.2025</a:t>
            </a:fld>
            <a:endParaRPr lang="fi-FI"/>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fi-FI"/>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99030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3CCB3D5-8FA8-4EFE-A963-7A914E9D2A59}" type="datetimeFigureOut">
              <a:rPr lang="fi-FI" smtClean="0"/>
              <a:t>10.6.2025</a:t>
            </a:fld>
            <a:endParaRPr lang="fi-FI"/>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314805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3CCB3D5-8FA8-4EFE-A963-7A914E9D2A59}" type="datetimeFigureOut">
              <a:rPr lang="fi-FI" smtClean="0"/>
              <a:t>10.6.2025</a:t>
            </a:fld>
            <a:endParaRPr lang="fi-FI"/>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381633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1E51EC6-65A7-4AFD-B9BC-440CC78537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84021" y="4845418"/>
            <a:ext cx="1905000" cy="1905000"/>
          </a:xfrm>
          <a:prstGeom prst="rect">
            <a:avLst/>
          </a:prstGeom>
        </p:spPr>
      </p:pic>
      <p:sp>
        <p:nvSpPr>
          <p:cNvPr id="2" name="Title Placeholder 1"/>
          <p:cNvSpPr>
            <a:spLocks noGrp="1"/>
          </p:cNvSpPr>
          <p:nvPr>
            <p:ph type="title"/>
          </p:nvPr>
        </p:nvSpPr>
        <p:spPr>
          <a:xfrm>
            <a:off x="1934202" y="320675"/>
            <a:ext cx="7820426"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1934202" y="1760311"/>
            <a:ext cx="8691282"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934202" y="641361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CB3D5-8FA8-4EFE-A963-7A914E9D2A59}" type="datetimeFigureOut">
              <a:rPr lang="fi-FI" smtClean="0"/>
              <a:pPr/>
              <a:t>10.6.2025</a:t>
            </a:fld>
            <a:endParaRPr lang="fi-FI"/>
          </a:p>
        </p:txBody>
      </p:sp>
      <p:pic>
        <p:nvPicPr>
          <p:cNvPr id="7" name="Kuva 6" descr="Kuva, joka sisältää kohteen kevyt&#10;&#10;Kuvaus luotu automaattisesti">
            <a:extLst>
              <a:ext uri="{FF2B5EF4-FFF2-40B4-BE49-F238E27FC236}">
                <a16:creationId xmlns:a16="http://schemas.microsoft.com/office/drawing/2014/main" id="{0F142469-9CCE-4C7E-B880-AA2E2FEE6E31}"/>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75280" t="11900" b="11900"/>
          <a:stretch/>
        </p:blipFill>
        <p:spPr>
          <a:xfrm>
            <a:off x="0" y="0"/>
            <a:ext cx="2224800" cy="6858000"/>
          </a:xfrm>
          <a:prstGeom prst="rect">
            <a:avLst/>
          </a:prstGeom>
        </p:spPr>
      </p:pic>
    </p:spTree>
    <p:extLst>
      <p:ext uri="{BB962C8B-B14F-4D97-AF65-F5344CB8AC3E}">
        <p14:creationId xmlns:p14="http://schemas.microsoft.com/office/powerpoint/2010/main" val="26304045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kainuu.sharepoint.com/sites/qf/handbookJulkaisu/Handbook_Lib/Forms/AllItems.aspx?id=%2Fsites%2Fqf%2FhandbookJulkaisu%2FHandbook%5FLib%2FHallinnollinen%20ohje%20rekrytointimenettelyst%C3%A4%2Epdf&amp;parent=%2Fsites%2Fqf%2FhandbookJulkaisu%2FHandbook%5FLi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kirjaamo.hyvinvointialue@kainuu.f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48CD-104A-BA5A-86A6-BA58CE38F173}"/>
              </a:ext>
            </a:extLst>
          </p:cNvPr>
          <p:cNvSpPr>
            <a:spLocks noGrp="1"/>
          </p:cNvSpPr>
          <p:nvPr>
            <p:ph type="ctrTitle"/>
          </p:nvPr>
        </p:nvSpPr>
        <p:spPr>
          <a:xfrm>
            <a:off x="-11723" y="301748"/>
            <a:ext cx="12191999" cy="1681000"/>
          </a:xfrm>
        </p:spPr>
        <p:txBody>
          <a:bodyPr>
            <a:normAutofit/>
          </a:bodyPr>
          <a:lstStyle/>
          <a:p>
            <a:r>
              <a:rPr lang="fi-FI" sz="2800" b="1">
                <a:latin typeface="Calibri"/>
                <a:ea typeface="Calibri"/>
                <a:cs typeface="Calibri"/>
              </a:rPr>
              <a:t>Henkilöstöön kohdistuvien </a:t>
            </a:r>
            <a:br>
              <a:rPr lang="fi-FI" sz="2800" b="1">
                <a:latin typeface="Calibri"/>
                <a:ea typeface="Calibri"/>
                <a:cs typeface="Calibri"/>
              </a:rPr>
            </a:br>
            <a:r>
              <a:rPr lang="fi-FI" sz="2800" b="1">
                <a:latin typeface="Calibri"/>
                <a:ea typeface="Calibri"/>
                <a:cs typeface="Calibri"/>
              </a:rPr>
              <a:t>muutosten ja toimenpiteiden käsittely sekä toteutus </a:t>
            </a:r>
            <a:br>
              <a:rPr lang="fi-FI" sz="2800" b="1">
                <a:latin typeface="Calibri"/>
                <a:ea typeface="Calibri"/>
                <a:cs typeface="Calibri"/>
              </a:rPr>
            </a:br>
            <a:r>
              <a:rPr lang="fi-FI" sz="2800" b="1">
                <a:latin typeface="Calibri"/>
                <a:ea typeface="Calibri"/>
                <a:cs typeface="Calibri"/>
              </a:rPr>
              <a:t>yhteistoiminnan toimeenpanon aikana </a:t>
            </a:r>
            <a:endParaRPr lang="en-US" sz="2800" b="1">
              <a:cs typeface="Arial"/>
            </a:endParaRPr>
          </a:p>
        </p:txBody>
      </p:sp>
      <p:sp>
        <p:nvSpPr>
          <p:cNvPr id="3" name="Subtitle 2">
            <a:extLst>
              <a:ext uri="{FF2B5EF4-FFF2-40B4-BE49-F238E27FC236}">
                <a16:creationId xmlns:a16="http://schemas.microsoft.com/office/drawing/2014/main" id="{BB7F22B8-30F0-215A-69EF-6B7D168E802C}"/>
              </a:ext>
            </a:extLst>
          </p:cNvPr>
          <p:cNvSpPr>
            <a:spLocks noGrp="1"/>
          </p:cNvSpPr>
          <p:nvPr>
            <p:ph type="subTitle" idx="1"/>
          </p:nvPr>
        </p:nvSpPr>
        <p:spPr>
          <a:xfrm>
            <a:off x="1593012" y="5735637"/>
            <a:ext cx="9144000" cy="391992"/>
          </a:xfrm>
        </p:spPr>
        <p:txBody>
          <a:bodyPr>
            <a:noAutofit/>
          </a:bodyPr>
          <a:lstStyle/>
          <a:p>
            <a:r>
              <a:rPr lang="en-US" sz="3200" b="1" dirty="0"/>
              <a:t>10.6.2025</a:t>
            </a:r>
          </a:p>
        </p:txBody>
      </p:sp>
      <p:pic>
        <p:nvPicPr>
          <p:cNvPr id="4" name="Kuva 3">
            <a:extLst>
              <a:ext uri="{FF2B5EF4-FFF2-40B4-BE49-F238E27FC236}">
                <a16:creationId xmlns:a16="http://schemas.microsoft.com/office/drawing/2014/main" id="{1CB99C99-04D8-042A-2479-DBE5E6D15DD5}"/>
              </a:ext>
            </a:extLst>
          </p:cNvPr>
          <p:cNvPicPr>
            <a:picLocks noChangeAspect="1"/>
          </p:cNvPicPr>
          <p:nvPr/>
        </p:nvPicPr>
        <p:blipFill>
          <a:blip r:embed="rId2"/>
          <a:stretch>
            <a:fillRect/>
          </a:stretch>
        </p:blipFill>
        <p:spPr>
          <a:xfrm>
            <a:off x="-11723" y="2216385"/>
            <a:ext cx="12192000" cy="2894153"/>
          </a:xfrm>
          <a:prstGeom prst="rect">
            <a:avLst/>
          </a:prstGeom>
        </p:spPr>
      </p:pic>
    </p:spTree>
    <p:extLst>
      <p:ext uri="{BB962C8B-B14F-4D97-AF65-F5344CB8AC3E}">
        <p14:creationId xmlns:p14="http://schemas.microsoft.com/office/powerpoint/2010/main" val="491166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6F04AB-A562-2C4F-BFC7-E1EA227B8169}"/>
              </a:ext>
            </a:extLst>
          </p:cNvPr>
          <p:cNvSpPr>
            <a:spLocks noGrp="1"/>
          </p:cNvSpPr>
          <p:nvPr>
            <p:ph type="title"/>
          </p:nvPr>
        </p:nvSpPr>
        <p:spPr/>
        <p:txBody>
          <a:bodyPr>
            <a:normAutofit fontScale="90000"/>
          </a:bodyPr>
          <a:lstStyle/>
          <a:p>
            <a:pPr algn="ctr"/>
            <a:r>
              <a:rPr lang="fi-FI"/>
              <a:t>Työ- tai virkasuhteen päättäminen irtisanomisperusteella</a:t>
            </a:r>
          </a:p>
        </p:txBody>
      </p:sp>
      <p:sp>
        <p:nvSpPr>
          <p:cNvPr id="3" name="Sisällön paikkamerkki 2">
            <a:extLst>
              <a:ext uri="{FF2B5EF4-FFF2-40B4-BE49-F238E27FC236}">
                <a16:creationId xmlns:a16="http://schemas.microsoft.com/office/drawing/2014/main" id="{9C55C6D8-19BF-5202-DEDA-EF400D5D8F81}"/>
              </a:ext>
            </a:extLst>
          </p:cNvPr>
          <p:cNvSpPr>
            <a:spLocks noGrp="1"/>
          </p:cNvSpPr>
          <p:nvPr>
            <p:ph idx="1"/>
          </p:nvPr>
        </p:nvSpPr>
        <p:spPr/>
        <p:txBody>
          <a:bodyPr vert="horz" lIns="91440" tIns="45720" rIns="91440" bIns="45720" rtlCol="0" anchor="t">
            <a:normAutofit fontScale="77500" lnSpcReduction="20000"/>
          </a:bodyPr>
          <a:lstStyle/>
          <a:p>
            <a:r>
              <a:rPr lang="fi-FI">
                <a:ea typeface="Calibri"/>
                <a:cs typeface="Calibri"/>
              </a:rPr>
              <a:t>Tuotannollisin ja taloudellisin perustein tehtävästä irtisanomisesta päättää virkaan ottava johtava viranhaltija (allekirjoittaa irtisanomispäätöksen viranhaltijoista ja irtisanomisilmoituksen työsuhteisista).</a:t>
            </a:r>
          </a:p>
          <a:p>
            <a:r>
              <a:rPr lang="fi-FI"/>
              <a:t>Irtisanomisilmoituksen antamisesta käynnistyy irtisanomisaika ja lain mukainen työntarjoamis- ja koulutusvelvoite.  </a:t>
            </a:r>
            <a:endParaRPr lang="fi-FI">
              <a:ea typeface="Calibri"/>
              <a:cs typeface="Calibri"/>
            </a:endParaRPr>
          </a:p>
          <a:p>
            <a:r>
              <a:rPr lang="fi-FI"/>
              <a:t>Työntekijällä ja viranhaltijalla on työvelvoite irtisanomisaikana </a:t>
            </a:r>
            <a:endParaRPr lang="fi-FI">
              <a:ea typeface="Calibri" panose="020F0502020204030204"/>
              <a:cs typeface="Calibri" panose="020F0502020204030204"/>
            </a:endParaRPr>
          </a:p>
          <a:p>
            <a:r>
              <a:rPr lang="fi-FI"/>
              <a:t>Mikäli irtisanominen pystytään välttämään tarjoamalla henkilölle muuta työtä (TSL 7:3–4, KHVHL 37 §), noudatetaan muutosten toteuttamisessa irtisanomisaikaa.</a:t>
            </a:r>
            <a:endParaRPr lang="fi-FI">
              <a:cs typeface="Calibri"/>
            </a:endParaRPr>
          </a:p>
          <a:p>
            <a:pPr lvl="2"/>
            <a:r>
              <a:rPr lang="fi-FI"/>
              <a:t>Työnantajalla </a:t>
            </a:r>
            <a:r>
              <a:rPr lang="fi-FI" sz="2100"/>
              <a:t>on velvollisuus tarjota irtisanomisen sijasta muuta työtä, mikäli sellaista on tarjolla. Ensisijaisesti tulee tarjota työsopimuksen mukaista työtä, toissijaisesti muuta työtä johon henkilö koulutuksensa, ammattitaitonsa ja osaamisensa puolesta voi sijoittua. Muuhun työhön sijoittumisesta solmitaan uusi työsopimus / annetaan viranhoitomääräys.</a:t>
            </a:r>
            <a:endParaRPr lang="fi-FI" sz="2100">
              <a:ea typeface="Calibri"/>
              <a:cs typeface="Calibri"/>
            </a:endParaRPr>
          </a:p>
          <a:p>
            <a:r>
              <a:rPr lang="fi-FI"/>
              <a:t>Irtisanomisajan jälkeen käynnistyy lain mukainen takaisinottovelvoite. </a:t>
            </a:r>
            <a:endParaRPr lang="fi-FI">
              <a:ea typeface="Calibri"/>
              <a:cs typeface="Calibri"/>
            </a:endParaRPr>
          </a:p>
          <a:p>
            <a:endParaRPr lang="fi-FI">
              <a:solidFill>
                <a:srgbClr val="FF0000"/>
              </a:solidFill>
            </a:endParaRPr>
          </a:p>
          <a:p>
            <a:endParaRPr lang="fi-FI"/>
          </a:p>
        </p:txBody>
      </p:sp>
    </p:spTree>
    <p:extLst>
      <p:ext uri="{BB962C8B-B14F-4D97-AF65-F5344CB8AC3E}">
        <p14:creationId xmlns:p14="http://schemas.microsoft.com/office/powerpoint/2010/main" val="279265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E8B416-F55C-7BDD-53B2-8F9C5266ADD5}"/>
              </a:ext>
            </a:extLst>
          </p:cNvPr>
          <p:cNvSpPr>
            <a:spLocks noGrp="1"/>
          </p:cNvSpPr>
          <p:nvPr>
            <p:ph type="title"/>
          </p:nvPr>
        </p:nvSpPr>
        <p:spPr/>
        <p:txBody>
          <a:bodyPr>
            <a:normAutofit fontScale="90000"/>
          </a:bodyPr>
          <a:lstStyle/>
          <a:p>
            <a:r>
              <a:rPr lang="fi-FI"/>
              <a:t>Työ- tai virkasuhteen päättäminen irtisanomisperusteella</a:t>
            </a:r>
          </a:p>
        </p:txBody>
      </p:sp>
      <p:sp>
        <p:nvSpPr>
          <p:cNvPr id="3" name="Sisällön paikkamerkki 2">
            <a:extLst>
              <a:ext uri="{FF2B5EF4-FFF2-40B4-BE49-F238E27FC236}">
                <a16:creationId xmlns:a16="http://schemas.microsoft.com/office/drawing/2014/main" id="{552CA490-D79C-2A82-7D08-D413F8BCBB04}"/>
              </a:ext>
            </a:extLst>
          </p:cNvPr>
          <p:cNvSpPr>
            <a:spLocks noGrp="1"/>
          </p:cNvSpPr>
          <p:nvPr>
            <p:ph idx="1"/>
          </p:nvPr>
        </p:nvSpPr>
        <p:spPr>
          <a:xfrm>
            <a:off x="1934202" y="1502404"/>
            <a:ext cx="8691282" cy="5042998"/>
          </a:xfrm>
        </p:spPr>
        <p:txBody>
          <a:bodyPr vert="horz" lIns="91440" tIns="45720" rIns="91440" bIns="45720" rtlCol="0" anchor="t">
            <a:normAutofit fontScale="70000" lnSpcReduction="20000"/>
          </a:bodyPr>
          <a:lstStyle/>
          <a:p>
            <a:pPr algn="l" rtl="0" fontAlgn="base">
              <a:buFont typeface="Arial" panose="020B0604020202020204" pitchFamily="34" charset="0"/>
              <a:buChar char="•"/>
            </a:pPr>
            <a:r>
              <a:rPr lang="fi-FI" dirty="0"/>
              <a:t>Irtisanomisperusteen muodostuminen organisaatioon aiheuttaa </a:t>
            </a:r>
            <a:r>
              <a:rPr lang="fi-FI" u="sng" dirty="0"/>
              <a:t>rekrytointikiellon </a:t>
            </a:r>
            <a:r>
              <a:rPr lang="fi-FI" dirty="0"/>
              <a:t>!</a:t>
            </a:r>
          </a:p>
          <a:p>
            <a:pPr algn="l" rtl="0" fontAlgn="base">
              <a:buFont typeface="Arial" panose="020B0604020202020204" pitchFamily="34" charset="0"/>
              <a:buChar char="•"/>
            </a:pPr>
            <a:r>
              <a:rPr lang="fi-FI" dirty="0"/>
              <a:t>Esihenkilöillä ei ole lupaa rekrytoida henkilöstöä itsenäisesti virka- tai työsuhteisiin niin kauan, kun irtisanottujen henkilöiden työntarjoamis- ja takaisinottovelvoitteen aika on voimassa</a:t>
            </a:r>
            <a:r>
              <a:rPr lang="en-US" dirty="0"/>
              <a:t>​ </a:t>
            </a:r>
            <a:r>
              <a:rPr lang="en-US" dirty="0" err="1"/>
              <a:t>koko</a:t>
            </a:r>
            <a:r>
              <a:rPr lang="en-US" dirty="0"/>
              <a:t> </a:t>
            </a:r>
            <a:r>
              <a:rPr lang="en-US" dirty="0" err="1"/>
              <a:t>hyvinvointialueella</a:t>
            </a:r>
            <a:r>
              <a:rPr lang="en-US" dirty="0"/>
              <a:t>.</a:t>
            </a:r>
            <a:endParaRPr lang="en-US" dirty="0">
              <a:cs typeface="Arial"/>
            </a:endParaRPr>
          </a:p>
          <a:p>
            <a:pPr algn="l" rtl="0" fontAlgn="base">
              <a:buFont typeface="Arial" panose="020B0604020202020204" pitchFamily="34" charset="0"/>
              <a:buChar char="•"/>
            </a:pPr>
            <a:r>
              <a:rPr lang="fi-FI" dirty="0"/>
              <a:t>Esihenkilön tulee palkata täytettäviin tehtäviin rekrytoinnin osoittama prosessissa oleva henkilö</a:t>
            </a:r>
            <a:r>
              <a:rPr lang="en-US" dirty="0"/>
              <a:t>​.</a:t>
            </a:r>
            <a:endParaRPr lang="en-US" dirty="0">
              <a:cs typeface="Arial"/>
            </a:endParaRPr>
          </a:p>
          <a:p>
            <a:pPr fontAlgn="base"/>
            <a:r>
              <a:rPr lang="fi-FI" dirty="0"/>
              <a:t>Jos rekrytointiyksikkö osoittaa tehtävään enemmän kuin yhden työntekijän, esihenkilö tekee valinnan näiden henkilöiden välillä (ansiovertailu).</a:t>
            </a:r>
            <a:endParaRPr lang="fi-FI" dirty="0">
              <a:cs typeface="Arial"/>
            </a:endParaRPr>
          </a:p>
          <a:p>
            <a:pPr algn="l" rtl="0" fontAlgn="base">
              <a:buFont typeface="Arial" panose="020B0604020202020204" pitchFamily="34" charset="0"/>
              <a:buChar char="•"/>
            </a:pPr>
            <a:r>
              <a:rPr lang="fi-FI" dirty="0"/>
              <a:t>Rekrytointikielto on voimassa niin kauan kuin yhteistoimintaneuvotteluiden toimeenpano kestää.</a:t>
            </a:r>
            <a:endParaRPr lang="fi-FI" dirty="0">
              <a:cs typeface="Arial"/>
            </a:endParaRPr>
          </a:p>
          <a:p>
            <a:pPr fontAlgn="base"/>
            <a:r>
              <a:rPr lang="fi-FI" dirty="0"/>
              <a:t>Rekrytointikiellon aikainen ohje löytyy </a:t>
            </a:r>
            <a:r>
              <a:rPr lang="fi-FI" dirty="0" err="1"/>
              <a:t>QF:stä</a:t>
            </a:r>
            <a:r>
              <a:rPr lang="fi-FI" dirty="0"/>
              <a:t>. </a:t>
            </a:r>
            <a:r>
              <a:rPr lang="fi-FI" dirty="0">
                <a:ea typeface="+mn-lt"/>
                <a:cs typeface="+mn-lt"/>
                <a:hlinkClick r:id="rId2"/>
              </a:rPr>
              <a:t>kainuu.sharepoint.com/</a:t>
            </a:r>
            <a:r>
              <a:rPr lang="fi-FI" dirty="0" err="1">
                <a:ea typeface="+mn-lt"/>
                <a:cs typeface="+mn-lt"/>
                <a:hlinkClick r:id="rId2"/>
              </a:rPr>
              <a:t>sites</a:t>
            </a:r>
            <a:r>
              <a:rPr lang="fi-FI" dirty="0">
                <a:ea typeface="+mn-lt"/>
                <a:cs typeface="+mn-lt"/>
                <a:hlinkClick r:id="rId2"/>
              </a:rPr>
              <a:t>/</a:t>
            </a:r>
            <a:r>
              <a:rPr lang="fi-FI" dirty="0" err="1">
                <a:ea typeface="+mn-lt"/>
                <a:cs typeface="+mn-lt"/>
                <a:hlinkClick r:id="rId2"/>
              </a:rPr>
              <a:t>qf</a:t>
            </a:r>
            <a:r>
              <a:rPr lang="fi-FI" dirty="0">
                <a:ea typeface="+mn-lt"/>
                <a:cs typeface="+mn-lt"/>
                <a:hlinkClick r:id="rId2"/>
              </a:rPr>
              <a:t>/</a:t>
            </a:r>
            <a:r>
              <a:rPr lang="fi-FI" dirty="0" err="1">
                <a:ea typeface="+mn-lt"/>
                <a:cs typeface="+mn-lt"/>
                <a:hlinkClick r:id="rId2"/>
              </a:rPr>
              <a:t>handbookJulkaisu</a:t>
            </a:r>
            <a:r>
              <a:rPr lang="fi-FI" dirty="0">
                <a:ea typeface="+mn-lt"/>
                <a:cs typeface="+mn-lt"/>
                <a:hlinkClick r:id="rId2"/>
              </a:rPr>
              <a:t>/</a:t>
            </a:r>
            <a:r>
              <a:rPr lang="fi-FI" dirty="0" err="1">
                <a:ea typeface="+mn-lt"/>
                <a:cs typeface="+mn-lt"/>
                <a:hlinkClick r:id="rId2"/>
              </a:rPr>
              <a:t>Handbook_Lib</a:t>
            </a:r>
            <a:r>
              <a:rPr lang="fi-FI" dirty="0">
                <a:ea typeface="+mn-lt"/>
                <a:cs typeface="+mn-lt"/>
                <a:hlinkClick r:id="rId2"/>
              </a:rPr>
              <a:t>/</a:t>
            </a:r>
            <a:r>
              <a:rPr lang="fi-FI" dirty="0" err="1">
                <a:ea typeface="+mn-lt"/>
                <a:cs typeface="+mn-lt"/>
                <a:hlinkClick r:id="rId2"/>
              </a:rPr>
              <a:t>Forms</a:t>
            </a:r>
            <a:r>
              <a:rPr lang="fi-FI" dirty="0">
                <a:ea typeface="+mn-lt"/>
                <a:cs typeface="+mn-lt"/>
                <a:hlinkClick r:id="rId2"/>
              </a:rPr>
              <a:t>/</a:t>
            </a:r>
            <a:r>
              <a:rPr lang="fi-FI" dirty="0" err="1">
                <a:ea typeface="+mn-lt"/>
                <a:cs typeface="+mn-lt"/>
                <a:hlinkClick r:id="rId2"/>
              </a:rPr>
              <a:t>AllItems.aspx?id</a:t>
            </a:r>
            <a:r>
              <a:rPr lang="fi-FI" dirty="0">
                <a:ea typeface="+mn-lt"/>
                <a:cs typeface="+mn-lt"/>
                <a:hlinkClick r:id="rId2"/>
              </a:rPr>
              <a:t>=%2Fsites%2Fqf%2FhandbookJulkaisu%2FHandbook_Lib%2FHallinnollinen ohje rekrytointimenettelystä%2Epdf&amp;parent=%2Fsites%2Fqf%2FhandbookJulkaisu%2FHandbook_Lib</a:t>
            </a:r>
            <a:endParaRPr lang="fi-FI" dirty="0">
              <a:cs typeface="Arial"/>
            </a:endParaRPr>
          </a:p>
          <a:p>
            <a:endParaRPr lang="fi-FI" dirty="0">
              <a:cs typeface="Arial"/>
            </a:endParaRPr>
          </a:p>
          <a:p>
            <a:endParaRPr lang="fi-FI" dirty="0">
              <a:cs typeface="Arial"/>
            </a:endParaRPr>
          </a:p>
        </p:txBody>
      </p:sp>
    </p:spTree>
    <p:extLst>
      <p:ext uri="{BB962C8B-B14F-4D97-AF65-F5344CB8AC3E}">
        <p14:creationId xmlns:p14="http://schemas.microsoft.com/office/powerpoint/2010/main" val="8827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876A46-CB1B-24B1-D5A0-82CD34CD220F}"/>
              </a:ext>
            </a:extLst>
          </p:cNvPr>
          <p:cNvSpPr>
            <a:spLocks noGrp="1"/>
          </p:cNvSpPr>
          <p:nvPr>
            <p:ph type="title"/>
          </p:nvPr>
        </p:nvSpPr>
        <p:spPr/>
        <p:txBody>
          <a:bodyPr/>
          <a:lstStyle/>
          <a:p>
            <a:pPr algn="ctr"/>
            <a:r>
              <a:rPr lang="fi-FI"/>
              <a:t>Henkilömuutosten aikataulu</a:t>
            </a:r>
          </a:p>
        </p:txBody>
      </p:sp>
      <p:sp>
        <p:nvSpPr>
          <p:cNvPr id="3" name="Sisällön paikkamerkki 2">
            <a:extLst>
              <a:ext uri="{FF2B5EF4-FFF2-40B4-BE49-F238E27FC236}">
                <a16:creationId xmlns:a16="http://schemas.microsoft.com/office/drawing/2014/main" id="{79656AF0-87C2-4FC3-A70F-2E26670F3E39}"/>
              </a:ext>
            </a:extLst>
          </p:cNvPr>
          <p:cNvSpPr>
            <a:spLocks noGrp="1"/>
          </p:cNvSpPr>
          <p:nvPr>
            <p:ph idx="1"/>
          </p:nvPr>
        </p:nvSpPr>
        <p:spPr/>
        <p:txBody>
          <a:bodyPr vert="horz" lIns="91440" tIns="45720" rIns="91440" bIns="45720" rtlCol="0" anchor="t">
            <a:normAutofit lnSpcReduction="10000"/>
          </a:bodyPr>
          <a:lstStyle/>
          <a:p>
            <a:pPr fontAlgn="base"/>
            <a:r>
              <a:rPr lang="fi-FI" dirty="0"/>
              <a:t>Uusien ja muuttuneiden tehtävien arvioinnit toteutetaan viikolla 33 (ja tarvittaessa viikolla 34).</a:t>
            </a:r>
          </a:p>
          <a:p>
            <a:pPr fontAlgn="base"/>
            <a:r>
              <a:rPr lang="fi-FI" dirty="0"/>
              <a:t>Arvioitavat tehtävänkuvaukset tulee toimittaa kirjaamoon (</a:t>
            </a:r>
            <a:r>
              <a:rPr lang="fi-FI" dirty="0">
                <a:hlinkClick r:id="rId2">
                  <a:extLst>
                    <a:ext uri="{A12FA001-AC4F-418D-AE19-62706E023703}">
                      <ahyp:hlinkClr xmlns:ahyp="http://schemas.microsoft.com/office/drawing/2018/hyperlinkcolor" val="tx"/>
                    </a:ext>
                  </a:extLst>
                </a:hlinkClick>
              </a:rPr>
              <a:t>kirjaamo.hyvinvointialue@kainuu.fi</a:t>
            </a:r>
            <a:r>
              <a:rPr lang="fi-FI" dirty="0"/>
              <a:t>) vähintään 5 päivää ennen tehtävänvaativuuden arviointia. </a:t>
            </a:r>
            <a:endParaRPr lang="fi-FI" dirty="0">
              <a:cs typeface="Arial"/>
            </a:endParaRPr>
          </a:p>
          <a:p>
            <a:pPr fontAlgn="base"/>
            <a:r>
              <a:rPr lang="fi-FI" dirty="0"/>
              <a:t>Viikoilla 34-37 muutoksen kohteena olevien sekä irtisanomisuhan piiriin tunnistettujen työntekijöiden kanssa käydään yhteistoiminnallinen keskustelu, jossa tarjotaan uutta työtä. Henkilöllä on 3 päivää aikaa harkita tehtävän vastaanottamista.</a:t>
            </a:r>
            <a:endParaRPr lang="fi-FI" dirty="0">
              <a:cs typeface="Arial"/>
            </a:endParaRPr>
          </a:p>
          <a:p>
            <a:pPr fontAlgn="base"/>
            <a:endParaRPr lang="fi-FI" dirty="0">
              <a:solidFill>
                <a:schemeClr val="tx1"/>
              </a:solidFill>
            </a:endParaRPr>
          </a:p>
          <a:p>
            <a:pPr marL="0" indent="0" fontAlgn="base">
              <a:buNone/>
            </a:pPr>
            <a:endParaRPr lang="fi-FI" dirty="0">
              <a:solidFill>
                <a:schemeClr val="tx1"/>
              </a:solidFill>
            </a:endParaRPr>
          </a:p>
        </p:txBody>
      </p:sp>
    </p:spTree>
    <p:extLst>
      <p:ext uri="{BB962C8B-B14F-4D97-AF65-F5344CB8AC3E}">
        <p14:creationId xmlns:p14="http://schemas.microsoft.com/office/powerpoint/2010/main" val="410896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0B8DD1-E309-8D06-97EB-EDC08DFC3DBD}"/>
              </a:ext>
            </a:extLst>
          </p:cNvPr>
          <p:cNvSpPr>
            <a:spLocks noGrp="1"/>
          </p:cNvSpPr>
          <p:nvPr>
            <p:ph type="title"/>
          </p:nvPr>
        </p:nvSpPr>
        <p:spPr>
          <a:xfrm>
            <a:off x="1084521" y="320675"/>
            <a:ext cx="10079665" cy="1325563"/>
          </a:xfrm>
        </p:spPr>
        <p:txBody>
          <a:bodyPr/>
          <a:lstStyle/>
          <a:p>
            <a:pPr algn="ctr"/>
            <a:r>
              <a:rPr lang="fi-FI"/>
              <a:t>Työntarjoamis- ja koulutusvelvollisuus</a:t>
            </a:r>
          </a:p>
        </p:txBody>
      </p:sp>
      <p:sp>
        <p:nvSpPr>
          <p:cNvPr id="3" name="Sisällön paikkamerkki 2">
            <a:extLst>
              <a:ext uri="{FF2B5EF4-FFF2-40B4-BE49-F238E27FC236}">
                <a16:creationId xmlns:a16="http://schemas.microsoft.com/office/drawing/2014/main" id="{0AC10182-D372-D9D4-5108-2FCE53962E3A}"/>
              </a:ext>
            </a:extLst>
          </p:cNvPr>
          <p:cNvSpPr>
            <a:spLocks noGrp="1"/>
          </p:cNvSpPr>
          <p:nvPr>
            <p:ph idx="1"/>
          </p:nvPr>
        </p:nvSpPr>
        <p:spPr/>
        <p:txBody>
          <a:bodyPr>
            <a:normAutofit fontScale="92500" lnSpcReduction="10000"/>
          </a:bodyPr>
          <a:lstStyle/>
          <a:p>
            <a:r>
              <a:rPr lang="fi-FI" sz="2600"/>
              <a:t>Irtisanomisaikana ja takaisinottovelvollisuuden aikana työntekijöille tarjotaan muuta työtä. </a:t>
            </a:r>
          </a:p>
          <a:p>
            <a:pPr lvl="1"/>
            <a:r>
              <a:rPr lang="fi-FI" sz="1900"/>
              <a:t>Työtä tarjotaan henkilökohtaisesti. Työtarjouksien vastaanottamiseksi annetaan vähintään 3 päivän harkinta-aika.</a:t>
            </a:r>
          </a:p>
          <a:p>
            <a:pPr lvl="1"/>
            <a:r>
              <a:rPr lang="fi-FI" sz="1900"/>
              <a:t>Työntarjoamisvelvoitteeseen sisältyy myös kohtuullinen ja tarkoituksenmukainen koulutus ja perehdytys tarjolla olevaan tehtävään.</a:t>
            </a:r>
          </a:p>
          <a:p>
            <a:r>
              <a:rPr lang="fi-FI" sz="2600"/>
              <a:t>Työntarjoamis- ja koulutusvelvollisuutta koordinoi rekrytointiyksikkö yhdessä henkilöstöpalveluiden kanssa.</a:t>
            </a:r>
          </a:p>
          <a:p>
            <a:r>
              <a:rPr lang="fi-FI" sz="2600"/>
              <a:t>Työntarjoamisvelvoitteen piiriin kuuluvat koko organisaation laajuisesti kaikki työnantajalla tarjolla olevat työt, joihin on tarve palkata työntekijä. </a:t>
            </a:r>
          </a:p>
          <a:p>
            <a:pPr lvl="1"/>
            <a:r>
              <a:rPr lang="fi-FI" sz="1900"/>
              <a:t>Työntarjoamisvelvollisuus ei koske lyhytkestoisia (alle 3 kk kestäviä) tehtäviä, eikä tehtäviä, jotka hoidetaan sisäisin järjestelyin  eli varahenkilöjärjestelmän kautta</a:t>
            </a:r>
            <a:endParaRPr lang="fi-FI"/>
          </a:p>
        </p:txBody>
      </p:sp>
    </p:spTree>
    <p:extLst>
      <p:ext uri="{BB962C8B-B14F-4D97-AF65-F5344CB8AC3E}">
        <p14:creationId xmlns:p14="http://schemas.microsoft.com/office/powerpoint/2010/main" val="189048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1AD25-7B5A-496A-664B-A038EC3253D7}"/>
              </a:ext>
            </a:extLst>
          </p:cNvPr>
          <p:cNvSpPr>
            <a:spLocks noGrp="1"/>
          </p:cNvSpPr>
          <p:nvPr>
            <p:ph type="title"/>
          </p:nvPr>
        </p:nvSpPr>
        <p:spPr/>
        <p:txBody>
          <a:bodyPr/>
          <a:lstStyle/>
          <a:p>
            <a:r>
              <a:rPr lang="fi-FI"/>
              <a:t> </a:t>
            </a:r>
          </a:p>
        </p:txBody>
      </p:sp>
      <p:sp>
        <p:nvSpPr>
          <p:cNvPr id="3" name="Sisällön paikkamerkki 2">
            <a:extLst>
              <a:ext uri="{FF2B5EF4-FFF2-40B4-BE49-F238E27FC236}">
                <a16:creationId xmlns:a16="http://schemas.microsoft.com/office/drawing/2014/main" id="{6C791126-7123-60D7-2E71-481035090EFB}"/>
              </a:ext>
            </a:extLst>
          </p:cNvPr>
          <p:cNvSpPr>
            <a:spLocks noGrp="1"/>
          </p:cNvSpPr>
          <p:nvPr>
            <p:ph idx="1"/>
          </p:nvPr>
        </p:nvSpPr>
        <p:spPr/>
        <p:txBody>
          <a:bodyPr/>
          <a:lstStyle/>
          <a:p>
            <a:pPr marL="0" indent="0">
              <a:buNone/>
            </a:pPr>
            <a:endParaRPr lang="fi-FI"/>
          </a:p>
          <a:p>
            <a:pPr marL="0" indent="0">
              <a:buNone/>
            </a:pPr>
            <a:endParaRPr lang="fi-FI"/>
          </a:p>
          <a:p>
            <a:pPr marL="0" indent="0" algn="ctr">
              <a:buNone/>
            </a:pPr>
            <a:r>
              <a:rPr lang="fi-FI" sz="4400"/>
              <a:t>MUUT ASIAT</a:t>
            </a:r>
          </a:p>
        </p:txBody>
      </p:sp>
    </p:spTree>
    <p:extLst>
      <p:ext uri="{BB962C8B-B14F-4D97-AF65-F5344CB8AC3E}">
        <p14:creationId xmlns:p14="http://schemas.microsoft.com/office/powerpoint/2010/main" val="207109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7BD1D1-0907-AC17-A6F1-0372323BB883}"/>
              </a:ext>
            </a:extLst>
          </p:cNvPr>
          <p:cNvSpPr>
            <a:spLocks noGrp="1"/>
          </p:cNvSpPr>
          <p:nvPr>
            <p:ph type="title"/>
          </p:nvPr>
        </p:nvSpPr>
        <p:spPr>
          <a:xfrm>
            <a:off x="1934202" y="276447"/>
            <a:ext cx="7820426" cy="1222744"/>
          </a:xfrm>
        </p:spPr>
        <p:txBody>
          <a:bodyPr>
            <a:normAutofit/>
          </a:bodyPr>
          <a:lstStyle/>
          <a:p>
            <a:pPr algn="ctr"/>
            <a:r>
              <a:rPr lang="fi-FI" sz="3600"/>
              <a:t>Johtavat viranhaltijat / palkkaus</a:t>
            </a:r>
          </a:p>
        </p:txBody>
      </p:sp>
      <p:sp>
        <p:nvSpPr>
          <p:cNvPr id="3" name="Sisällön paikkamerkki 2">
            <a:extLst>
              <a:ext uri="{FF2B5EF4-FFF2-40B4-BE49-F238E27FC236}">
                <a16:creationId xmlns:a16="http://schemas.microsoft.com/office/drawing/2014/main" id="{037455CD-E367-71E2-84E9-A112B489F810}"/>
              </a:ext>
            </a:extLst>
          </p:cNvPr>
          <p:cNvSpPr>
            <a:spLocks noGrp="1"/>
          </p:cNvSpPr>
          <p:nvPr>
            <p:ph idx="1"/>
          </p:nvPr>
        </p:nvSpPr>
        <p:spPr>
          <a:xfrm>
            <a:off x="1934201" y="1224075"/>
            <a:ext cx="9539639" cy="5640348"/>
          </a:xfrm>
        </p:spPr>
        <p:txBody>
          <a:bodyPr vert="horz" lIns="91440" tIns="45720" rIns="91440" bIns="45720" rtlCol="0" anchor="t">
            <a:normAutofit fontScale="70000" lnSpcReduction="20000"/>
          </a:bodyPr>
          <a:lstStyle/>
          <a:p>
            <a:r>
              <a:rPr lang="fi-FI">
                <a:solidFill>
                  <a:srgbClr val="444444"/>
                </a:solidFill>
              </a:rPr>
              <a:t>H</a:t>
            </a:r>
            <a:r>
              <a:rPr lang="fi-FI" b="0" i="0">
                <a:solidFill>
                  <a:srgbClr val="444444"/>
                </a:solidFill>
                <a:effectLst/>
              </a:rPr>
              <a:t>yvinvointialueen/hyvinvointiyhtymän asianomainen viranomainen voi harkintansa mukaan päättää työnantajaa edustavien viranhaltijoiden/työntekijöiden palkasta ja sen määräytymisperusteesta. </a:t>
            </a:r>
          </a:p>
          <a:p>
            <a:r>
              <a:rPr lang="fi-FI" b="0" i="0">
                <a:solidFill>
                  <a:srgbClr val="444444"/>
                </a:solidFill>
                <a:effectLst/>
              </a:rPr>
              <a:t>Työnantajan edustajaksi katsotaan viranhaltija/työntekijä, joka vastaa hyvinvointialueen/hyvinvointiyhtymän tai sen merkittävän osan johtamisesta ja kehittämisestä. Esim. hyvinvointialueen/hyvinvointiyhtymän ylin johto katsotaan tällaisiksi työnantajan edustajiksi.</a:t>
            </a:r>
            <a:r>
              <a:rPr lang="fi-FI"/>
              <a:t> Johtavat viranhaltijat ovat vastuuvelvollisia toimi- tai palvelualueensa toiminnasta ja taloudesta.</a:t>
            </a:r>
            <a:endParaRPr lang="fi-FI" b="0" i="0">
              <a:solidFill>
                <a:srgbClr val="444444"/>
              </a:solidFill>
              <a:effectLst/>
            </a:endParaRPr>
          </a:p>
          <a:p>
            <a:r>
              <a:rPr lang="fi-FI" b="0" i="0">
                <a:solidFill>
                  <a:srgbClr val="444444"/>
                </a:solidFill>
                <a:effectLst/>
              </a:rPr>
              <a:t>Työnantajan edustajia ovat mm. johtavassa asemassa oleva viranhaltija/työntekijä, joka vastaa suuresta hallinnonalasta ja sen kehittämisestä samoin sellainen, jonka tehtävänä on vastata hyvinvointialueen/hyvinvointiyhtymän yleisestä hallinnosta, taloudesta tai suunnittelusta ja niiden kehittämisestä sekä henkilöstöjohtaja, -päällikkö tai vastaavassa asemassa oleva viranhaltija/työntekijä.</a:t>
            </a:r>
            <a:endParaRPr lang="fi-FI" b="0" i="0">
              <a:solidFill>
                <a:srgbClr val="444444"/>
              </a:solidFill>
              <a:effectLst/>
              <a:cs typeface="Arial"/>
            </a:endParaRPr>
          </a:p>
          <a:p>
            <a:r>
              <a:rPr lang="fi-FI"/>
              <a:t>Johtavat viranhaltijat (työaikalain ulkopuoliset): hyvinvointialuejohtaja, toimialuejohtajat ja järjestämisjohtaja, palvelualuepäälliköt (pois lukien </a:t>
            </a:r>
            <a:r>
              <a:rPr lang="fi-FI" err="1"/>
              <a:t>ls</a:t>
            </a:r>
            <a:r>
              <a:rPr lang="fi-FI"/>
              <a:t>-sopimukseen kuuluvat) sekä  henkilöstöjohtaja, talousjohtaja, varautumisen johtaja (uusi virka, nimikettä ei vahvistettu) ja riskienhallinta- ja turvallisuusjohtaja.</a:t>
            </a:r>
            <a:endParaRPr lang="fi-FI">
              <a:cs typeface="Arial"/>
            </a:endParaRPr>
          </a:p>
          <a:p>
            <a:r>
              <a:rPr lang="fi-FI"/>
              <a:t>Johtaville viranhaltijoille määritellään kokonaispalkka (</a:t>
            </a:r>
            <a:r>
              <a:rPr lang="fi-FI" b="0" i="0">
                <a:effectLst/>
              </a:rPr>
              <a:t>ei makseta työkokemuslisää eikä muita lisiä tai korvauksia) lokakuun aikana. Tästä tehdään virkamääräyksen muutos</a:t>
            </a:r>
            <a:endParaRPr lang="fi-FI">
              <a:cs typeface="Arial"/>
            </a:endParaRPr>
          </a:p>
        </p:txBody>
      </p:sp>
    </p:spTree>
    <p:extLst>
      <p:ext uri="{BB962C8B-B14F-4D97-AF65-F5344CB8AC3E}">
        <p14:creationId xmlns:p14="http://schemas.microsoft.com/office/powerpoint/2010/main" val="237982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1F0E20-F77A-EDD8-D975-6EF3059BB0DC}"/>
              </a:ext>
            </a:extLst>
          </p:cNvPr>
          <p:cNvSpPr>
            <a:spLocks noGrp="1"/>
          </p:cNvSpPr>
          <p:nvPr>
            <p:ph type="title"/>
          </p:nvPr>
        </p:nvSpPr>
        <p:spPr/>
        <p:txBody>
          <a:bodyPr/>
          <a:lstStyle/>
          <a:p>
            <a:pPr algn="ctr"/>
            <a:r>
              <a:rPr lang="fi-FI"/>
              <a:t>Nimikemuutokset</a:t>
            </a:r>
          </a:p>
        </p:txBody>
      </p:sp>
      <p:sp>
        <p:nvSpPr>
          <p:cNvPr id="3" name="Sisällön paikkamerkki 2">
            <a:extLst>
              <a:ext uri="{FF2B5EF4-FFF2-40B4-BE49-F238E27FC236}">
                <a16:creationId xmlns:a16="http://schemas.microsoft.com/office/drawing/2014/main" id="{A470E905-2C8F-0CCE-9680-62C993F1444E}"/>
              </a:ext>
            </a:extLst>
          </p:cNvPr>
          <p:cNvSpPr>
            <a:spLocks noGrp="1"/>
          </p:cNvSpPr>
          <p:nvPr>
            <p:ph idx="1"/>
          </p:nvPr>
        </p:nvSpPr>
        <p:spPr/>
        <p:txBody>
          <a:bodyPr/>
          <a:lstStyle/>
          <a:p>
            <a:r>
              <a:rPr lang="fi-FI"/>
              <a:t>Toteutetaan syksyn aikana, voimaantulo viimeistään 1.1.2026.</a:t>
            </a:r>
          </a:p>
          <a:p>
            <a:r>
              <a:rPr lang="fi-FI"/>
              <a:t>Nimikkeet yhtenäistetään koko organisaatiossa.</a:t>
            </a:r>
          </a:p>
          <a:p>
            <a:r>
              <a:rPr lang="fi-FI"/>
              <a:t>Nimikkeen tulee olla linjassa toimialueiden välillä ja nimikkeen tulee kuvata tehtävää.</a:t>
            </a:r>
          </a:p>
          <a:p>
            <a:r>
              <a:rPr lang="fi-FI"/>
              <a:t>Esimies –nimikkeet muutetaan esihenkilöiksi.</a:t>
            </a:r>
          </a:p>
          <a:p>
            <a:r>
              <a:rPr lang="fi-FI"/>
              <a:t>Ohjeistetaan tarvittaessa.</a:t>
            </a:r>
          </a:p>
          <a:p>
            <a:pPr marL="0" indent="0">
              <a:buNone/>
            </a:pPr>
            <a:endParaRPr lang="fi-FI"/>
          </a:p>
          <a:p>
            <a:pPr marL="0" indent="0">
              <a:buNone/>
            </a:pPr>
            <a:endParaRPr lang="fi-FI"/>
          </a:p>
        </p:txBody>
      </p:sp>
    </p:spTree>
    <p:extLst>
      <p:ext uri="{BB962C8B-B14F-4D97-AF65-F5344CB8AC3E}">
        <p14:creationId xmlns:p14="http://schemas.microsoft.com/office/powerpoint/2010/main" val="2435904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AF6869-66E8-F388-0621-7EB91F2DBC92}"/>
              </a:ext>
            </a:extLst>
          </p:cNvPr>
          <p:cNvSpPr>
            <a:spLocks noGrp="1"/>
          </p:cNvSpPr>
          <p:nvPr>
            <p:ph type="title"/>
          </p:nvPr>
        </p:nvSpPr>
        <p:spPr/>
        <p:txBody>
          <a:bodyPr/>
          <a:lstStyle/>
          <a:p>
            <a:pPr algn="ctr"/>
            <a:r>
              <a:rPr lang="fi-FI"/>
              <a:t>Muutostuki</a:t>
            </a:r>
          </a:p>
        </p:txBody>
      </p:sp>
      <p:sp>
        <p:nvSpPr>
          <p:cNvPr id="3" name="Sisällön paikkamerkki 2">
            <a:extLst>
              <a:ext uri="{FF2B5EF4-FFF2-40B4-BE49-F238E27FC236}">
                <a16:creationId xmlns:a16="http://schemas.microsoft.com/office/drawing/2014/main" id="{140CE207-6677-CB24-59AA-D161323E73D2}"/>
              </a:ext>
            </a:extLst>
          </p:cNvPr>
          <p:cNvSpPr>
            <a:spLocks noGrp="1"/>
          </p:cNvSpPr>
          <p:nvPr>
            <p:ph idx="1"/>
          </p:nvPr>
        </p:nvSpPr>
        <p:spPr/>
        <p:txBody>
          <a:bodyPr vert="horz" lIns="91440" tIns="45720" rIns="91440" bIns="45720" rtlCol="0" anchor="t">
            <a:normAutofit/>
          </a:bodyPr>
          <a:lstStyle/>
          <a:p>
            <a:r>
              <a:rPr lang="fi-FI"/>
              <a:t>Yksilötuki: työterveyshuolto ja työterveyspsykologi on työntekijöiden käytössä ohjeistuksen mukaan. </a:t>
            </a:r>
          </a:p>
          <a:p>
            <a:r>
              <a:rPr lang="fi-FI"/>
              <a:t>Työyhteisö- tai yksilötuki: ulkoinen työnohjaus on käytettävissä. Esihenkilön kanssa määritellään työnohjauksen sisältö tukemaan muutostilannetta.</a:t>
            </a:r>
          </a:p>
          <a:p>
            <a:r>
              <a:rPr lang="fi-FI"/>
              <a:t>Toimialuejohtajilla kokonaisvastuu toimialueen muutosjohtamisesta ja päätösten toimeenpanossa. </a:t>
            </a:r>
          </a:p>
          <a:p>
            <a:endParaRPr lang="fi-FI"/>
          </a:p>
        </p:txBody>
      </p:sp>
    </p:spTree>
    <p:extLst>
      <p:ext uri="{BB962C8B-B14F-4D97-AF65-F5344CB8AC3E}">
        <p14:creationId xmlns:p14="http://schemas.microsoft.com/office/powerpoint/2010/main" val="364555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5F3CBB-64C8-847E-4406-34640E13F69A}"/>
              </a:ext>
            </a:extLst>
          </p:cNvPr>
          <p:cNvSpPr>
            <a:spLocks noGrp="1"/>
          </p:cNvSpPr>
          <p:nvPr>
            <p:ph type="title"/>
          </p:nvPr>
        </p:nvSpPr>
        <p:spPr/>
        <p:txBody>
          <a:bodyPr/>
          <a:lstStyle/>
          <a:p>
            <a:pPr algn="ctr"/>
            <a:r>
              <a:rPr lang="fi-FI" dirty="0"/>
              <a:t>Viestintä</a:t>
            </a:r>
          </a:p>
        </p:txBody>
      </p:sp>
      <p:sp>
        <p:nvSpPr>
          <p:cNvPr id="3" name="Sisällön paikkamerkki 2">
            <a:extLst>
              <a:ext uri="{FF2B5EF4-FFF2-40B4-BE49-F238E27FC236}">
                <a16:creationId xmlns:a16="http://schemas.microsoft.com/office/drawing/2014/main" id="{E05C1DE2-35A6-F272-80B6-AD1135296173}"/>
              </a:ext>
            </a:extLst>
          </p:cNvPr>
          <p:cNvSpPr>
            <a:spLocks noGrp="1"/>
          </p:cNvSpPr>
          <p:nvPr>
            <p:ph idx="1"/>
          </p:nvPr>
        </p:nvSpPr>
        <p:spPr/>
        <p:txBody>
          <a:bodyPr/>
          <a:lstStyle/>
          <a:p>
            <a:r>
              <a:rPr lang="fi-FI" dirty="0"/>
              <a:t>Asiasta tiedotetaan säännöllisesti ja keksitysti.</a:t>
            </a:r>
          </a:p>
          <a:p>
            <a:r>
              <a:rPr lang="fi-FI" dirty="0"/>
              <a:t>Toimialuejohtajalla on vastuu toimialueen muutoksista. </a:t>
            </a:r>
          </a:p>
        </p:txBody>
      </p:sp>
    </p:spTree>
    <p:extLst>
      <p:ext uri="{BB962C8B-B14F-4D97-AF65-F5344CB8AC3E}">
        <p14:creationId xmlns:p14="http://schemas.microsoft.com/office/powerpoint/2010/main" val="168609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E56E7E-D4D6-032C-545B-B46EBE9A8DDC}"/>
              </a:ext>
            </a:extLst>
          </p:cNvPr>
          <p:cNvSpPr>
            <a:spLocks noGrp="1"/>
          </p:cNvSpPr>
          <p:nvPr>
            <p:ph type="title"/>
          </p:nvPr>
        </p:nvSpPr>
        <p:spPr>
          <a:xfrm>
            <a:off x="3285566" y="186429"/>
            <a:ext cx="5620867" cy="461188"/>
          </a:xfrm>
        </p:spPr>
        <p:txBody>
          <a:bodyPr>
            <a:noAutofit/>
          </a:bodyPr>
          <a:lstStyle/>
          <a:p>
            <a:r>
              <a:rPr lang="fi-FI" sz="3200" b="1"/>
              <a:t>Toimeenpanovaihe</a:t>
            </a:r>
          </a:p>
        </p:txBody>
      </p:sp>
      <p:sp>
        <p:nvSpPr>
          <p:cNvPr id="6" name="Nuoli oikealle 5">
            <a:extLst>
              <a:ext uri="{FF2B5EF4-FFF2-40B4-BE49-F238E27FC236}">
                <a16:creationId xmlns:a16="http://schemas.microsoft.com/office/drawing/2014/main" id="{022D7501-B69F-AAA4-07B7-76A5A7D4241C}"/>
              </a:ext>
            </a:extLst>
          </p:cNvPr>
          <p:cNvSpPr/>
          <p:nvPr/>
        </p:nvSpPr>
        <p:spPr>
          <a:xfrm>
            <a:off x="176016" y="2902074"/>
            <a:ext cx="10674148" cy="152477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yöristetty suorakulmio 13">
            <a:extLst>
              <a:ext uri="{FF2B5EF4-FFF2-40B4-BE49-F238E27FC236}">
                <a16:creationId xmlns:a16="http://schemas.microsoft.com/office/drawing/2014/main" id="{B72816C0-BEBC-85D1-4716-EA2624F51E6E}"/>
              </a:ext>
            </a:extLst>
          </p:cNvPr>
          <p:cNvSpPr/>
          <p:nvPr/>
        </p:nvSpPr>
        <p:spPr>
          <a:xfrm>
            <a:off x="1503933" y="3360015"/>
            <a:ext cx="1226359" cy="4583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Kesä</a:t>
            </a:r>
          </a:p>
        </p:txBody>
      </p:sp>
      <p:sp>
        <p:nvSpPr>
          <p:cNvPr id="13" name="Pyöristetty suorakulmio 14">
            <a:extLst>
              <a:ext uri="{FF2B5EF4-FFF2-40B4-BE49-F238E27FC236}">
                <a16:creationId xmlns:a16="http://schemas.microsoft.com/office/drawing/2014/main" id="{62F8E3E8-6EC5-655D-0295-18065039036D}"/>
              </a:ext>
            </a:extLst>
          </p:cNvPr>
          <p:cNvSpPr/>
          <p:nvPr/>
        </p:nvSpPr>
        <p:spPr>
          <a:xfrm>
            <a:off x="9244614" y="3300495"/>
            <a:ext cx="874009" cy="5111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Joulu</a:t>
            </a:r>
          </a:p>
        </p:txBody>
      </p:sp>
      <p:sp>
        <p:nvSpPr>
          <p:cNvPr id="20" name="Nuoli oikealle 35">
            <a:extLst>
              <a:ext uri="{FF2B5EF4-FFF2-40B4-BE49-F238E27FC236}">
                <a16:creationId xmlns:a16="http://schemas.microsoft.com/office/drawing/2014/main" id="{CE47851D-E7D8-8524-C379-CF9104BDF4F3}"/>
              </a:ext>
            </a:extLst>
          </p:cNvPr>
          <p:cNvSpPr/>
          <p:nvPr/>
        </p:nvSpPr>
        <p:spPr>
          <a:xfrm>
            <a:off x="2265836" y="1545782"/>
            <a:ext cx="587058" cy="47839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Pyöristetty suorakulmio 12">
            <a:extLst>
              <a:ext uri="{FF2B5EF4-FFF2-40B4-BE49-F238E27FC236}">
                <a16:creationId xmlns:a16="http://schemas.microsoft.com/office/drawing/2014/main" id="{50E6D129-4A31-2303-3F06-07F8D09EAFDE}"/>
              </a:ext>
            </a:extLst>
          </p:cNvPr>
          <p:cNvSpPr/>
          <p:nvPr/>
        </p:nvSpPr>
        <p:spPr>
          <a:xfrm>
            <a:off x="375839" y="3356538"/>
            <a:ext cx="1026172" cy="4366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Touko</a:t>
            </a:r>
          </a:p>
        </p:txBody>
      </p:sp>
      <p:sp>
        <p:nvSpPr>
          <p:cNvPr id="49" name="Pyöristetty suorakulmio 13">
            <a:extLst>
              <a:ext uri="{FF2B5EF4-FFF2-40B4-BE49-F238E27FC236}">
                <a16:creationId xmlns:a16="http://schemas.microsoft.com/office/drawing/2014/main" id="{A899F7CC-6D78-5493-73CF-03E26F046AE8}"/>
              </a:ext>
            </a:extLst>
          </p:cNvPr>
          <p:cNvSpPr/>
          <p:nvPr/>
        </p:nvSpPr>
        <p:spPr>
          <a:xfrm>
            <a:off x="2819243" y="3318438"/>
            <a:ext cx="1226359" cy="4752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Heinä</a:t>
            </a:r>
          </a:p>
        </p:txBody>
      </p:sp>
      <p:sp>
        <p:nvSpPr>
          <p:cNvPr id="50" name="Pyöristetty suorakulmio 13">
            <a:extLst>
              <a:ext uri="{FF2B5EF4-FFF2-40B4-BE49-F238E27FC236}">
                <a16:creationId xmlns:a16="http://schemas.microsoft.com/office/drawing/2014/main" id="{7E84BD57-2687-6A97-92A6-4C0398BB4D96}"/>
              </a:ext>
            </a:extLst>
          </p:cNvPr>
          <p:cNvSpPr/>
          <p:nvPr/>
        </p:nvSpPr>
        <p:spPr>
          <a:xfrm>
            <a:off x="4242249" y="3387450"/>
            <a:ext cx="847707" cy="3827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Elo</a:t>
            </a:r>
          </a:p>
        </p:txBody>
      </p:sp>
      <p:sp>
        <p:nvSpPr>
          <p:cNvPr id="51" name="Pyöristetty suorakulmio 13">
            <a:extLst>
              <a:ext uri="{FF2B5EF4-FFF2-40B4-BE49-F238E27FC236}">
                <a16:creationId xmlns:a16="http://schemas.microsoft.com/office/drawing/2014/main" id="{EF65CF41-73FF-EFBA-7B00-BB1DCB807A9E}"/>
              </a:ext>
            </a:extLst>
          </p:cNvPr>
          <p:cNvSpPr/>
          <p:nvPr/>
        </p:nvSpPr>
        <p:spPr>
          <a:xfrm>
            <a:off x="5490174" y="3372360"/>
            <a:ext cx="787006" cy="4083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Syys</a:t>
            </a:r>
          </a:p>
        </p:txBody>
      </p:sp>
      <p:sp>
        <p:nvSpPr>
          <p:cNvPr id="52" name="Pyöristetty suorakulmio 13">
            <a:extLst>
              <a:ext uri="{FF2B5EF4-FFF2-40B4-BE49-F238E27FC236}">
                <a16:creationId xmlns:a16="http://schemas.microsoft.com/office/drawing/2014/main" id="{7E65F530-8784-A16F-FD83-97660CA4856D}"/>
              </a:ext>
            </a:extLst>
          </p:cNvPr>
          <p:cNvSpPr/>
          <p:nvPr/>
        </p:nvSpPr>
        <p:spPr>
          <a:xfrm>
            <a:off x="6836386" y="3411083"/>
            <a:ext cx="913676" cy="382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Loka</a:t>
            </a:r>
          </a:p>
        </p:txBody>
      </p:sp>
      <p:sp>
        <p:nvSpPr>
          <p:cNvPr id="53" name="Pyöristetty suorakulmio 13">
            <a:extLst>
              <a:ext uri="{FF2B5EF4-FFF2-40B4-BE49-F238E27FC236}">
                <a16:creationId xmlns:a16="http://schemas.microsoft.com/office/drawing/2014/main" id="{C9C304B6-F54D-3136-7728-2DF15A6D2A7A}"/>
              </a:ext>
            </a:extLst>
          </p:cNvPr>
          <p:cNvSpPr/>
          <p:nvPr/>
        </p:nvSpPr>
        <p:spPr>
          <a:xfrm>
            <a:off x="8075823" y="3284774"/>
            <a:ext cx="999071" cy="5111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i-FI"/>
              <a:t> Marras</a:t>
            </a:r>
          </a:p>
        </p:txBody>
      </p:sp>
      <p:sp>
        <p:nvSpPr>
          <p:cNvPr id="54" name="Nuoli oikealle 39">
            <a:extLst>
              <a:ext uri="{FF2B5EF4-FFF2-40B4-BE49-F238E27FC236}">
                <a16:creationId xmlns:a16="http://schemas.microsoft.com/office/drawing/2014/main" id="{E9987CBE-4988-C1E8-292E-5660B1A779A1}"/>
              </a:ext>
            </a:extLst>
          </p:cNvPr>
          <p:cNvSpPr/>
          <p:nvPr/>
        </p:nvSpPr>
        <p:spPr>
          <a:xfrm>
            <a:off x="7929992" y="1528248"/>
            <a:ext cx="545113" cy="47839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8" name="Suora yhdysviiva 57">
            <a:extLst>
              <a:ext uri="{FF2B5EF4-FFF2-40B4-BE49-F238E27FC236}">
                <a16:creationId xmlns:a16="http://schemas.microsoft.com/office/drawing/2014/main" id="{588EC5B4-4CA2-B25F-066A-9E6AA8AAA3D7}"/>
              </a:ext>
            </a:extLst>
          </p:cNvPr>
          <p:cNvCxnSpPr>
            <a:cxnSpLocks/>
          </p:cNvCxnSpPr>
          <p:nvPr/>
        </p:nvCxnSpPr>
        <p:spPr>
          <a:xfrm>
            <a:off x="5893265" y="3105496"/>
            <a:ext cx="0" cy="242479"/>
          </a:xfrm>
          <a:prstGeom prst="line">
            <a:avLst/>
          </a:prstGeom>
        </p:spPr>
        <p:style>
          <a:lnRef idx="1">
            <a:schemeClr val="accent1"/>
          </a:lnRef>
          <a:fillRef idx="0">
            <a:schemeClr val="accent1"/>
          </a:fillRef>
          <a:effectRef idx="0">
            <a:schemeClr val="accent1"/>
          </a:effectRef>
          <a:fontRef idx="minor">
            <a:schemeClr val="tx1"/>
          </a:fontRef>
        </p:style>
      </p:cxnSp>
      <p:sp>
        <p:nvSpPr>
          <p:cNvPr id="8" name="Pyöristetty suorakulmio 28">
            <a:extLst>
              <a:ext uri="{FF2B5EF4-FFF2-40B4-BE49-F238E27FC236}">
                <a16:creationId xmlns:a16="http://schemas.microsoft.com/office/drawing/2014/main" id="{5BBCD32E-E419-7380-4DF5-60EAAEDA5921}"/>
              </a:ext>
            </a:extLst>
          </p:cNvPr>
          <p:cNvSpPr/>
          <p:nvPr/>
        </p:nvSpPr>
        <p:spPr>
          <a:xfrm>
            <a:off x="-20068" y="4233731"/>
            <a:ext cx="1345288" cy="5252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Aluehallitus 19.5</a:t>
            </a:r>
          </a:p>
        </p:txBody>
      </p:sp>
      <p:sp>
        <p:nvSpPr>
          <p:cNvPr id="10" name="Pyöristetty suorakulmio 28">
            <a:extLst>
              <a:ext uri="{FF2B5EF4-FFF2-40B4-BE49-F238E27FC236}">
                <a16:creationId xmlns:a16="http://schemas.microsoft.com/office/drawing/2014/main" id="{C25A2920-3A09-457A-58B8-38B310957522}"/>
              </a:ext>
            </a:extLst>
          </p:cNvPr>
          <p:cNvSpPr/>
          <p:nvPr/>
        </p:nvSpPr>
        <p:spPr>
          <a:xfrm>
            <a:off x="-26737" y="4907941"/>
            <a:ext cx="1504900" cy="3726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a:solidFill>
                  <a:schemeClr val="tx1"/>
                </a:solidFill>
              </a:rPr>
              <a:t>Aluevaltuusto</a:t>
            </a:r>
            <a:br>
              <a:rPr lang="fi-FI" sz="1600">
                <a:solidFill>
                  <a:schemeClr val="tx1"/>
                </a:solidFill>
              </a:rPr>
            </a:br>
            <a:r>
              <a:rPr lang="fi-FI" sz="1600">
                <a:solidFill>
                  <a:schemeClr val="tx1"/>
                </a:solidFill>
              </a:rPr>
              <a:t>27.5.</a:t>
            </a:r>
          </a:p>
        </p:txBody>
      </p:sp>
      <p:sp>
        <p:nvSpPr>
          <p:cNvPr id="21" name="Nuoli oikealle 39">
            <a:extLst>
              <a:ext uri="{FF2B5EF4-FFF2-40B4-BE49-F238E27FC236}">
                <a16:creationId xmlns:a16="http://schemas.microsoft.com/office/drawing/2014/main" id="{3089C632-A5E8-E7E5-7DD0-DD66E09B1EDC}"/>
              </a:ext>
            </a:extLst>
          </p:cNvPr>
          <p:cNvSpPr/>
          <p:nvPr/>
        </p:nvSpPr>
        <p:spPr>
          <a:xfrm>
            <a:off x="5251326" y="1528248"/>
            <a:ext cx="545113" cy="49592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kstiruutu 31">
            <a:extLst>
              <a:ext uri="{FF2B5EF4-FFF2-40B4-BE49-F238E27FC236}">
                <a16:creationId xmlns:a16="http://schemas.microsoft.com/office/drawing/2014/main" id="{41086C84-F5CF-0531-EBBE-8C267346BF13}"/>
              </a:ext>
            </a:extLst>
          </p:cNvPr>
          <p:cNvSpPr txBox="1"/>
          <p:nvPr/>
        </p:nvSpPr>
        <p:spPr>
          <a:xfrm>
            <a:off x="257276" y="978551"/>
            <a:ext cx="2039350"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i-FI" sz="1600" kern="100">
                <a:effectLst/>
                <a:latin typeface="Arial" panose="020B0604020202020204" pitchFamily="34" charset="0"/>
                <a:ea typeface="Aptos" panose="020B0004020202020204"/>
                <a:cs typeface="Arial" panose="020B0604020202020204" pitchFamily="34" charset="0"/>
              </a:rPr>
              <a:t>Toimialuejohtajat vastaavat muutosten valmistelusta ja esittävät muutoksen kohteena olevat tehtävät ja </a:t>
            </a:r>
            <a:r>
              <a:rPr lang="fi-FI" sz="1600">
                <a:latin typeface="Helvetica" panose="020B0604020202020204" pitchFamily="34" charset="0"/>
              </a:rPr>
              <a:t>kartoitetaan osaaminen ja toiveet tehtävien suhteen</a:t>
            </a:r>
            <a:endParaRPr lang="fi-FI" sz="1600" kern="100">
              <a:effectLst/>
              <a:latin typeface="Arial" panose="020B0604020202020204" pitchFamily="34" charset="0"/>
              <a:ea typeface="Aptos" panose="020B0004020202020204"/>
              <a:cs typeface="Arial" panose="020B0604020202020204" pitchFamily="34" charset="0"/>
            </a:endParaRPr>
          </a:p>
        </p:txBody>
      </p:sp>
      <p:sp>
        <p:nvSpPr>
          <p:cNvPr id="34" name="Tekstiruutu 33">
            <a:extLst>
              <a:ext uri="{FF2B5EF4-FFF2-40B4-BE49-F238E27FC236}">
                <a16:creationId xmlns:a16="http://schemas.microsoft.com/office/drawing/2014/main" id="{5F1E4F3C-E955-C1F5-EC2D-CF602ED09A2E}"/>
              </a:ext>
            </a:extLst>
          </p:cNvPr>
          <p:cNvSpPr txBox="1"/>
          <p:nvPr/>
        </p:nvSpPr>
        <p:spPr>
          <a:xfrm>
            <a:off x="1631106" y="4275163"/>
            <a:ext cx="1893646" cy="1077218"/>
          </a:xfrm>
          <a:prstGeom prst="rect">
            <a:avLst/>
          </a:prstGeom>
          <a:noFill/>
        </p:spPr>
        <p:txBody>
          <a:bodyPr wrap="square">
            <a:spAutoFit/>
          </a:bodyPr>
          <a:lstStyle/>
          <a:p>
            <a:r>
              <a:rPr lang="fi-FI" sz="1600" kern="100">
                <a:effectLst/>
                <a:latin typeface="Arial" panose="020B0604020202020204" pitchFamily="34" charset="0"/>
                <a:ea typeface="Aptos" panose="020B0004020202020204"/>
                <a:cs typeface="Arial" panose="020B0604020202020204" pitchFamily="34" charset="0"/>
              </a:rPr>
              <a:t>Henkilöstöpalvelut ohjeistaa toimeenpanon yksityiskohdat</a:t>
            </a:r>
          </a:p>
        </p:txBody>
      </p:sp>
      <p:sp>
        <p:nvSpPr>
          <p:cNvPr id="36" name="Tekstiruutu 35">
            <a:extLst>
              <a:ext uri="{FF2B5EF4-FFF2-40B4-BE49-F238E27FC236}">
                <a16:creationId xmlns:a16="http://schemas.microsoft.com/office/drawing/2014/main" id="{7619A02E-297D-4AA4-3C79-AEB0E18E5662}"/>
              </a:ext>
            </a:extLst>
          </p:cNvPr>
          <p:cNvSpPr txBox="1"/>
          <p:nvPr/>
        </p:nvSpPr>
        <p:spPr>
          <a:xfrm>
            <a:off x="5903322" y="1123260"/>
            <a:ext cx="2017711"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i-FI" sz="1600" b="0" i="0">
                <a:effectLst/>
                <a:latin typeface="Helvetica" panose="020B0604020202020204" pitchFamily="34" charset="0"/>
              </a:rPr>
              <a:t>Uutta tehtävää tarjottaessa tulee olla tiedossa tehtäväkuva ja </a:t>
            </a:r>
            <a:r>
              <a:rPr lang="fi-FI" sz="1600" b="0" i="0" err="1">
                <a:effectLst/>
                <a:latin typeface="Helvetica" panose="020B0604020202020204" pitchFamily="34" charset="0"/>
              </a:rPr>
              <a:t>tva</a:t>
            </a:r>
            <a:r>
              <a:rPr lang="fi-FI" sz="1600" b="0" i="0">
                <a:effectLst/>
                <a:latin typeface="Helvetica" panose="020B0604020202020204" pitchFamily="34" charset="0"/>
              </a:rPr>
              <a:t> sekä palkkaus </a:t>
            </a:r>
          </a:p>
        </p:txBody>
      </p:sp>
      <p:sp>
        <p:nvSpPr>
          <p:cNvPr id="43" name="Tekstiruutu 42">
            <a:extLst>
              <a:ext uri="{FF2B5EF4-FFF2-40B4-BE49-F238E27FC236}">
                <a16:creationId xmlns:a16="http://schemas.microsoft.com/office/drawing/2014/main" id="{3E47CB99-FC1B-E109-D546-9141ACF539C7}"/>
              </a:ext>
            </a:extLst>
          </p:cNvPr>
          <p:cNvSpPr txBox="1"/>
          <p:nvPr/>
        </p:nvSpPr>
        <p:spPr>
          <a:xfrm>
            <a:off x="1175690" y="5659732"/>
            <a:ext cx="8527241" cy="86177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i-FI" sz="1600" b="0" i="0">
                <a:effectLst/>
                <a:latin typeface="Helvetica" panose="020B0604020202020204" pitchFamily="34" charset="0"/>
              </a:rPr>
              <a:t>Prosessin aikana</a:t>
            </a:r>
          </a:p>
          <a:p>
            <a:pPr marL="285750" indent="-285750">
              <a:buFont typeface="Arial" panose="020B0604020202020204" pitchFamily="34" charset="0"/>
              <a:buChar char="•"/>
            </a:pPr>
            <a:r>
              <a:rPr lang="fi-FI" sz="1600" b="0" i="0">
                <a:effectLst/>
                <a:latin typeface="Helvetica" panose="020B0604020202020204" pitchFamily="34" charset="0"/>
              </a:rPr>
              <a:t>voimassa sovellettu rekrytointikielto</a:t>
            </a:r>
          </a:p>
          <a:p>
            <a:pPr marL="285750" indent="-285750">
              <a:buFont typeface="Arial" panose="020B0604020202020204" pitchFamily="34" charset="0"/>
              <a:buChar char="•"/>
            </a:pPr>
            <a:r>
              <a:rPr lang="fi-FI" sz="1600" b="0" i="0">
                <a:effectLst/>
                <a:latin typeface="Helvetica" panose="020B0604020202020204" pitchFamily="34" charset="0"/>
              </a:rPr>
              <a:t>tarjolla muutostukea (mm. työpsykologin ja esihenkilöiden keskustelutuki)</a:t>
            </a:r>
            <a:endParaRPr lang="fi-FI" sz="1600"/>
          </a:p>
        </p:txBody>
      </p:sp>
      <p:sp>
        <p:nvSpPr>
          <p:cNvPr id="56" name="Tekstiruutu 55">
            <a:extLst>
              <a:ext uri="{FF2B5EF4-FFF2-40B4-BE49-F238E27FC236}">
                <a16:creationId xmlns:a16="http://schemas.microsoft.com/office/drawing/2014/main" id="{0328E201-201A-A80A-EE3C-CE76E23A17FB}"/>
              </a:ext>
            </a:extLst>
          </p:cNvPr>
          <p:cNvSpPr txBox="1"/>
          <p:nvPr/>
        </p:nvSpPr>
        <p:spPr>
          <a:xfrm>
            <a:off x="2902114" y="882760"/>
            <a:ext cx="2257615"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i-FI" sz="1600" b="0" i="0">
                <a:effectLst/>
                <a:latin typeface="Helvetica" panose="020B0604020202020204" pitchFamily="34" charset="0"/>
              </a:rPr>
              <a:t>Muutoksen kohteena olevien työntekijöiden kanssa käydään yhteistoiminnallinen keskustelu</a:t>
            </a:r>
            <a:r>
              <a:rPr lang="fi-FI" sz="1600">
                <a:latin typeface="Helvetica" panose="020B0604020202020204" pitchFamily="34" charset="0"/>
              </a:rPr>
              <a:t> 12.9. mennessä</a:t>
            </a:r>
            <a:endParaRPr lang="fi-FI" sz="1600"/>
          </a:p>
        </p:txBody>
      </p:sp>
      <p:sp>
        <p:nvSpPr>
          <p:cNvPr id="60" name="Tekstiruutu 59">
            <a:extLst>
              <a:ext uri="{FF2B5EF4-FFF2-40B4-BE49-F238E27FC236}">
                <a16:creationId xmlns:a16="http://schemas.microsoft.com/office/drawing/2014/main" id="{B8A6D604-6A82-FAF0-7FF3-4770FC2BB7EC}"/>
              </a:ext>
            </a:extLst>
          </p:cNvPr>
          <p:cNvSpPr txBox="1"/>
          <p:nvPr/>
        </p:nvSpPr>
        <p:spPr>
          <a:xfrm>
            <a:off x="5064031" y="4281797"/>
            <a:ext cx="2426297" cy="369332"/>
          </a:xfrm>
          <a:prstGeom prst="rect">
            <a:avLst/>
          </a:prstGeom>
          <a:noFill/>
        </p:spPr>
        <p:txBody>
          <a:bodyPr wrap="square">
            <a:spAutoFit/>
          </a:bodyPr>
          <a:lstStyle/>
          <a:p>
            <a:r>
              <a:rPr lang="fi-FI" b="0" i="0" err="1">
                <a:solidFill>
                  <a:srgbClr val="555555"/>
                </a:solidFill>
                <a:effectLst/>
                <a:latin typeface="Helvetica" panose="020B0604020202020204" pitchFamily="34" charset="0"/>
              </a:rPr>
              <a:t>Tva:t</a:t>
            </a:r>
            <a:r>
              <a:rPr lang="fi-FI" b="0" i="0">
                <a:solidFill>
                  <a:srgbClr val="555555"/>
                </a:solidFill>
                <a:effectLst/>
                <a:latin typeface="Helvetica" panose="020B0604020202020204" pitchFamily="34" charset="0"/>
              </a:rPr>
              <a:t> elokuussa</a:t>
            </a:r>
            <a:endParaRPr lang="fi-FI"/>
          </a:p>
        </p:txBody>
      </p:sp>
      <p:sp>
        <p:nvSpPr>
          <p:cNvPr id="63" name="Tekstiruutu 62">
            <a:extLst>
              <a:ext uri="{FF2B5EF4-FFF2-40B4-BE49-F238E27FC236}">
                <a16:creationId xmlns:a16="http://schemas.microsoft.com/office/drawing/2014/main" id="{1D68C804-1EA4-58AC-C0DB-38DF25A9A192}"/>
              </a:ext>
            </a:extLst>
          </p:cNvPr>
          <p:cNvSpPr txBox="1"/>
          <p:nvPr/>
        </p:nvSpPr>
        <p:spPr>
          <a:xfrm>
            <a:off x="3562230" y="4339672"/>
            <a:ext cx="1877081" cy="830997"/>
          </a:xfrm>
          <a:prstGeom prst="rect">
            <a:avLst/>
          </a:prstGeom>
          <a:noFill/>
        </p:spPr>
        <p:txBody>
          <a:bodyPr wrap="square">
            <a:spAutoFit/>
          </a:bodyPr>
          <a:lstStyle/>
          <a:p>
            <a:r>
              <a:rPr lang="fi-FI" sz="1600" b="0" i="0">
                <a:effectLst/>
                <a:latin typeface="Helvetica" panose="020B0604020202020204" pitchFamily="34" charset="0"/>
              </a:rPr>
              <a:t>Toimialueet valmistelevat tehtäväkuvaukset</a:t>
            </a:r>
            <a:endParaRPr lang="fi-FI" sz="1600"/>
          </a:p>
        </p:txBody>
      </p:sp>
      <p:sp>
        <p:nvSpPr>
          <p:cNvPr id="65" name="Tekstiruutu 64">
            <a:extLst>
              <a:ext uri="{FF2B5EF4-FFF2-40B4-BE49-F238E27FC236}">
                <a16:creationId xmlns:a16="http://schemas.microsoft.com/office/drawing/2014/main" id="{1F527AFE-7D43-96B0-88C8-23EA23D24CEF}"/>
              </a:ext>
            </a:extLst>
          </p:cNvPr>
          <p:cNvSpPr txBox="1"/>
          <p:nvPr/>
        </p:nvSpPr>
        <p:spPr>
          <a:xfrm>
            <a:off x="8559106" y="996404"/>
            <a:ext cx="2422904"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i-FI" sz="1600" b="0" i="0">
                <a:effectLst/>
                <a:latin typeface="Helvetica" panose="020B0604020202020204" pitchFamily="34" charset="0"/>
              </a:rPr>
              <a:t>Tehtäviin valitaan kelpoisuusvaatimuksen, koulutuksen, osaamisen ja sopivan työkokemuksen (sis. johtamiskokemus) perusteella</a:t>
            </a:r>
            <a:endParaRPr lang="fi-FI" sz="1600"/>
          </a:p>
        </p:txBody>
      </p:sp>
      <p:sp>
        <p:nvSpPr>
          <p:cNvPr id="68" name="Tekstiruutu 67">
            <a:extLst>
              <a:ext uri="{FF2B5EF4-FFF2-40B4-BE49-F238E27FC236}">
                <a16:creationId xmlns:a16="http://schemas.microsoft.com/office/drawing/2014/main" id="{A3A4D66E-2F19-CDFA-3C87-DA3D38553766}"/>
              </a:ext>
            </a:extLst>
          </p:cNvPr>
          <p:cNvSpPr txBox="1"/>
          <p:nvPr/>
        </p:nvSpPr>
        <p:spPr>
          <a:xfrm>
            <a:off x="5579552" y="2717408"/>
            <a:ext cx="69762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i-FI"/>
              <a:t>12.9.</a:t>
            </a:r>
          </a:p>
        </p:txBody>
      </p:sp>
      <p:sp>
        <p:nvSpPr>
          <p:cNvPr id="75" name="Tekstiruutu 74">
            <a:extLst>
              <a:ext uri="{FF2B5EF4-FFF2-40B4-BE49-F238E27FC236}">
                <a16:creationId xmlns:a16="http://schemas.microsoft.com/office/drawing/2014/main" id="{955B1A3A-41A7-040B-E5DB-26E20C634F29}"/>
              </a:ext>
            </a:extLst>
          </p:cNvPr>
          <p:cNvSpPr txBox="1"/>
          <p:nvPr/>
        </p:nvSpPr>
        <p:spPr>
          <a:xfrm>
            <a:off x="10989540" y="3001726"/>
            <a:ext cx="1165820" cy="1077218"/>
          </a:xfrm>
          <a:prstGeom prst="rect">
            <a:avLst/>
          </a:prstGeom>
          <a:noFill/>
        </p:spPr>
        <p:txBody>
          <a:bodyPr wrap="square">
            <a:spAutoFit/>
          </a:bodyPr>
          <a:lstStyle/>
          <a:p>
            <a:r>
              <a:rPr lang="fi-FI" sz="1600" b="0" i="0">
                <a:solidFill>
                  <a:srgbClr val="555555"/>
                </a:solidFill>
                <a:effectLst/>
                <a:latin typeface="Helvetica" panose="020B0604020202020204" pitchFamily="34" charset="0"/>
              </a:rPr>
              <a:t>Muutokset voimaan 1.1. 2026 alkaen</a:t>
            </a:r>
            <a:endParaRPr lang="fi-FI" sz="1600"/>
          </a:p>
        </p:txBody>
      </p:sp>
    </p:spTree>
    <p:extLst>
      <p:ext uri="{BB962C8B-B14F-4D97-AF65-F5344CB8AC3E}">
        <p14:creationId xmlns:p14="http://schemas.microsoft.com/office/powerpoint/2010/main" val="403419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B381-7A01-1068-E4AB-173A8F65078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B598A33-C5C9-9A21-FDB2-03AEEAD7D53E}"/>
              </a:ext>
            </a:extLst>
          </p:cNvPr>
          <p:cNvSpPr>
            <a:spLocks noGrp="1"/>
          </p:cNvSpPr>
          <p:nvPr>
            <p:ph type="title"/>
          </p:nvPr>
        </p:nvSpPr>
        <p:spPr>
          <a:xfrm>
            <a:off x="1934202" y="69696"/>
            <a:ext cx="7820426" cy="569923"/>
          </a:xfrm>
        </p:spPr>
        <p:txBody>
          <a:bodyPr>
            <a:normAutofit/>
          </a:bodyPr>
          <a:lstStyle/>
          <a:p>
            <a:r>
              <a:rPr lang="fi-FI" sz="2400" b="1"/>
              <a:t>Organisaatiorakenne 1.1.2026 alkaen</a:t>
            </a:r>
          </a:p>
        </p:txBody>
      </p:sp>
      <p:sp>
        <p:nvSpPr>
          <p:cNvPr id="6" name="Suorakulmio 5">
            <a:extLst>
              <a:ext uri="{FF2B5EF4-FFF2-40B4-BE49-F238E27FC236}">
                <a16:creationId xmlns:a16="http://schemas.microsoft.com/office/drawing/2014/main" id="{5628DECA-4CB5-3640-8733-D032C59B20A8}"/>
              </a:ext>
            </a:extLst>
          </p:cNvPr>
          <p:cNvSpPr/>
          <p:nvPr/>
        </p:nvSpPr>
        <p:spPr>
          <a:xfrm>
            <a:off x="122812" y="1659790"/>
            <a:ext cx="2422857" cy="400121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D982A9F-0F72-9AA7-02D3-A47CB913D3AF}"/>
              </a:ext>
            </a:extLst>
          </p:cNvPr>
          <p:cNvSpPr/>
          <p:nvPr/>
        </p:nvSpPr>
        <p:spPr>
          <a:xfrm>
            <a:off x="3090768" y="1659790"/>
            <a:ext cx="2605635" cy="400121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002F25CA-B158-741A-27DC-B45FF646C820}"/>
              </a:ext>
            </a:extLst>
          </p:cNvPr>
          <p:cNvSpPr/>
          <p:nvPr/>
        </p:nvSpPr>
        <p:spPr>
          <a:xfrm>
            <a:off x="5983634" y="1682669"/>
            <a:ext cx="2270959" cy="400121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C7338964-CC21-A4F1-1AD1-36E0350CAAEE}"/>
              </a:ext>
            </a:extLst>
          </p:cNvPr>
          <p:cNvSpPr/>
          <p:nvPr/>
        </p:nvSpPr>
        <p:spPr>
          <a:xfrm>
            <a:off x="131993" y="5767889"/>
            <a:ext cx="10918530" cy="104822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fi-FI">
              <a:solidFill>
                <a:schemeClr val="tx1"/>
              </a:solidFill>
            </a:endParaRPr>
          </a:p>
        </p:txBody>
      </p:sp>
      <p:sp>
        <p:nvSpPr>
          <p:cNvPr id="25" name="Suorakulmio 24">
            <a:extLst>
              <a:ext uri="{FF2B5EF4-FFF2-40B4-BE49-F238E27FC236}">
                <a16:creationId xmlns:a16="http://schemas.microsoft.com/office/drawing/2014/main" id="{49C32299-C573-4C0E-7170-85B983EC8AB1}"/>
              </a:ext>
            </a:extLst>
          </p:cNvPr>
          <p:cNvSpPr/>
          <p:nvPr/>
        </p:nvSpPr>
        <p:spPr>
          <a:xfrm>
            <a:off x="3228596" y="1835341"/>
            <a:ext cx="2201034" cy="4809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a:solidFill>
                  <a:schemeClr val="tx1"/>
                </a:solidFill>
              </a:rPr>
              <a:t>Sosiaali- ja perhepalvelut</a:t>
            </a:r>
            <a:endParaRPr lang="fi-FI" sz="1600" b="1">
              <a:solidFill>
                <a:schemeClr val="tx1"/>
              </a:solidFill>
              <a:cs typeface="Arial"/>
            </a:endParaRPr>
          </a:p>
        </p:txBody>
      </p:sp>
      <p:sp>
        <p:nvSpPr>
          <p:cNvPr id="27" name="Suorakulmio 26">
            <a:extLst>
              <a:ext uri="{FF2B5EF4-FFF2-40B4-BE49-F238E27FC236}">
                <a16:creationId xmlns:a16="http://schemas.microsoft.com/office/drawing/2014/main" id="{9EC24416-A9BE-99AF-7098-7EA56F00AFE8}"/>
              </a:ext>
            </a:extLst>
          </p:cNvPr>
          <p:cNvSpPr/>
          <p:nvPr/>
        </p:nvSpPr>
        <p:spPr>
          <a:xfrm>
            <a:off x="219833" y="5963341"/>
            <a:ext cx="2127987" cy="554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Hallintopalvelut</a:t>
            </a:r>
          </a:p>
        </p:txBody>
      </p:sp>
      <p:sp>
        <p:nvSpPr>
          <p:cNvPr id="33" name="Suorakulmio 32">
            <a:extLst>
              <a:ext uri="{FF2B5EF4-FFF2-40B4-BE49-F238E27FC236}">
                <a16:creationId xmlns:a16="http://schemas.microsoft.com/office/drawing/2014/main" id="{708D89C9-814F-5122-D1D7-38E3919CB27A}"/>
              </a:ext>
            </a:extLst>
          </p:cNvPr>
          <p:cNvSpPr/>
          <p:nvPr/>
        </p:nvSpPr>
        <p:spPr>
          <a:xfrm>
            <a:off x="281699" y="1732420"/>
            <a:ext cx="2201034" cy="4696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a:solidFill>
                  <a:schemeClr val="tx1"/>
                </a:solidFill>
              </a:rPr>
              <a:t>Terveys- ja sairaanhoitopalvelut</a:t>
            </a:r>
          </a:p>
        </p:txBody>
      </p:sp>
      <p:sp>
        <p:nvSpPr>
          <p:cNvPr id="34" name="Suorakulmio 33">
            <a:extLst>
              <a:ext uri="{FF2B5EF4-FFF2-40B4-BE49-F238E27FC236}">
                <a16:creationId xmlns:a16="http://schemas.microsoft.com/office/drawing/2014/main" id="{A2BAB571-CA11-6163-5AFF-EC4D7B139458}"/>
              </a:ext>
            </a:extLst>
          </p:cNvPr>
          <p:cNvSpPr/>
          <p:nvPr/>
        </p:nvSpPr>
        <p:spPr>
          <a:xfrm>
            <a:off x="4074455" y="809959"/>
            <a:ext cx="2201034" cy="36414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HVA -johtaja</a:t>
            </a:r>
          </a:p>
        </p:txBody>
      </p:sp>
      <p:sp>
        <p:nvSpPr>
          <p:cNvPr id="37" name="Suorakulmio: Pyöristetyt kulmat 36">
            <a:extLst>
              <a:ext uri="{FF2B5EF4-FFF2-40B4-BE49-F238E27FC236}">
                <a16:creationId xmlns:a16="http://schemas.microsoft.com/office/drawing/2014/main" id="{1E54B54F-116F-7346-EC28-A6B8C500C0C8}"/>
              </a:ext>
            </a:extLst>
          </p:cNvPr>
          <p:cNvSpPr/>
          <p:nvPr/>
        </p:nvSpPr>
        <p:spPr>
          <a:xfrm>
            <a:off x="6411476" y="1108927"/>
            <a:ext cx="1820708" cy="26269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b="1">
                <a:solidFill>
                  <a:schemeClr val="tx1"/>
                </a:solidFill>
              </a:rPr>
              <a:t>Strateginen ohjaus</a:t>
            </a:r>
          </a:p>
        </p:txBody>
      </p:sp>
      <p:sp>
        <p:nvSpPr>
          <p:cNvPr id="3" name="Suorakulmio 2">
            <a:extLst>
              <a:ext uri="{FF2B5EF4-FFF2-40B4-BE49-F238E27FC236}">
                <a16:creationId xmlns:a16="http://schemas.microsoft.com/office/drawing/2014/main" id="{4F3CC9E5-C2BE-AD10-F6D9-3D07E471CE63}"/>
              </a:ext>
            </a:extLst>
          </p:cNvPr>
          <p:cNvSpPr/>
          <p:nvPr/>
        </p:nvSpPr>
        <p:spPr>
          <a:xfrm>
            <a:off x="6035707" y="1892147"/>
            <a:ext cx="2166811" cy="474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a:solidFill>
                  <a:schemeClr val="tx1"/>
                </a:solidFill>
                <a:cs typeface="Arial"/>
              </a:rPr>
              <a:t>Iäkkäiden palvelut</a:t>
            </a:r>
          </a:p>
        </p:txBody>
      </p:sp>
      <p:sp>
        <p:nvSpPr>
          <p:cNvPr id="4" name="Suorakulmio 3">
            <a:extLst>
              <a:ext uri="{FF2B5EF4-FFF2-40B4-BE49-F238E27FC236}">
                <a16:creationId xmlns:a16="http://schemas.microsoft.com/office/drawing/2014/main" id="{3F0D1C5D-6B9A-4946-E7E6-1358950ED809}"/>
              </a:ext>
            </a:extLst>
          </p:cNvPr>
          <p:cNvSpPr/>
          <p:nvPr/>
        </p:nvSpPr>
        <p:spPr>
          <a:xfrm>
            <a:off x="576535" y="2954828"/>
            <a:ext cx="1611220" cy="40034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Aikuisten somaattinen erikoissairaanhoito</a:t>
            </a:r>
          </a:p>
        </p:txBody>
      </p:sp>
      <p:sp>
        <p:nvSpPr>
          <p:cNvPr id="5" name="Suorakulmio 4">
            <a:extLst>
              <a:ext uri="{FF2B5EF4-FFF2-40B4-BE49-F238E27FC236}">
                <a16:creationId xmlns:a16="http://schemas.microsoft.com/office/drawing/2014/main" id="{4ABDF1B4-1F34-B5FE-8717-DF6B012E64CE}"/>
              </a:ext>
            </a:extLst>
          </p:cNvPr>
          <p:cNvSpPr/>
          <p:nvPr/>
        </p:nvSpPr>
        <p:spPr>
          <a:xfrm>
            <a:off x="585172" y="3465405"/>
            <a:ext cx="1594088" cy="40034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Akuuttihoito</a:t>
            </a:r>
          </a:p>
        </p:txBody>
      </p:sp>
      <p:sp>
        <p:nvSpPr>
          <p:cNvPr id="7" name="Suorakulmio 6">
            <a:extLst>
              <a:ext uri="{FF2B5EF4-FFF2-40B4-BE49-F238E27FC236}">
                <a16:creationId xmlns:a16="http://schemas.microsoft.com/office/drawing/2014/main" id="{D26FF4D4-8AC6-0AA9-7276-0152F7C62AB4}"/>
              </a:ext>
            </a:extLst>
          </p:cNvPr>
          <p:cNvSpPr/>
          <p:nvPr/>
        </p:nvSpPr>
        <p:spPr>
          <a:xfrm>
            <a:off x="574742" y="3986856"/>
            <a:ext cx="1594088" cy="40034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Kuntoutuspalvelut</a:t>
            </a:r>
          </a:p>
        </p:txBody>
      </p:sp>
      <p:sp>
        <p:nvSpPr>
          <p:cNvPr id="11" name="Suorakulmio 10">
            <a:extLst>
              <a:ext uri="{FF2B5EF4-FFF2-40B4-BE49-F238E27FC236}">
                <a16:creationId xmlns:a16="http://schemas.microsoft.com/office/drawing/2014/main" id="{ABC7677F-0E6B-C596-B183-B85748D10E73}"/>
              </a:ext>
            </a:extLst>
          </p:cNvPr>
          <p:cNvSpPr/>
          <p:nvPr/>
        </p:nvSpPr>
        <p:spPr>
          <a:xfrm>
            <a:off x="567661" y="4508307"/>
            <a:ext cx="1594088" cy="40034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Lasten ja perheiden terveyspalvelut</a:t>
            </a:r>
          </a:p>
        </p:txBody>
      </p:sp>
      <p:sp>
        <p:nvSpPr>
          <p:cNvPr id="12" name="Suorakulmio 11">
            <a:extLst>
              <a:ext uri="{FF2B5EF4-FFF2-40B4-BE49-F238E27FC236}">
                <a16:creationId xmlns:a16="http://schemas.microsoft.com/office/drawing/2014/main" id="{5F6D70C6-09E5-0FA5-CED8-A1EEAB94D27F}"/>
              </a:ext>
            </a:extLst>
          </p:cNvPr>
          <p:cNvSpPr/>
          <p:nvPr/>
        </p:nvSpPr>
        <p:spPr>
          <a:xfrm>
            <a:off x="553713" y="5027755"/>
            <a:ext cx="1594088" cy="57207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Mielenterveyspalvelut ja riippuvuuksien hoito</a:t>
            </a:r>
          </a:p>
        </p:txBody>
      </p:sp>
      <p:sp>
        <p:nvSpPr>
          <p:cNvPr id="15" name="Suorakulmio 14">
            <a:extLst>
              <a:ext uri="{FF2B5EF4-FFF2-40B4-BE49-F238E27FC236}">
                <a16:creationId xmlns:a16="http://schemas.microsoft.com/office/drawing/2014/main" id="{A76F8421-94AA-0D05-BD3C-9872E6890111}"/>
              </a:ext>
            </a:extLst>
          </p:cNvPr>
          <p:cNvSpPr/>
          <p:nvPr/>
        </p:nvSpPr>
        <p:spPr>
          <a:xfrm>
            <a:off x="3376833" y="2558824"/>
            <a:ext cx="1775637" cy="40481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Sosiaalityö- ja sosiaaliohjaus</a:t>
            </a:r>
          </a:p>
        </p:txBody>
      </p:sp>
      <p:sp>
        <p:nvSpPr>
          <p:cNvPr id="16" name="Suorakulmio 15">
            <a:extLst>
              <a:ext uri="{FF2B5EF4-FFF2-40B4-BE49-F238E27FC236}">
                <a16:creationId xmlns:a16="http://schemas.microsoft.com/office/drawing/2014/main" id="{163ECE27-1E12-388A-4A6D-AA4478F0D1A0}"/>
              </a:ext>
            </a:extLst>
          </p:cNvPr>
          <p:cNvSpPr/>
          <p:nvPr/>
        </p:nvSpPr>
        <p:spPr>
          <a:xfrm>
            <a:off x="3404960" y="3147196"/>
            <a:ext cx="1747510" cy="44842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Asumisen ja sosiaalisen kuntoutuksen palvelut</a:t>
            </a:r>
          </a:p>
        </p:txBody>
      </p:sp>
      <p:sp>
        <p:nvSpPr>
          <p:cNvPr id="17" name="Suorakulmio 16">
            <a:extLst>
              <a:ext uri="{FF2B5EF4-FFF2-40B4-BE49-F238E27FC236}">
                <a16:creationId xmlns:a16="http://schemas.microsoft.com/office/drawing/2014/main" id="{DD1451AB-4DB4-0305-2ECD-666E05A9C061}"/>
              </a:ext>
            </a:extLst>
          </p:cNvPr>
          <p:cNvSpPr/>
          <p:nvPr/>
        </p:nvSpPr>
        <p:spPr>
          <a:xfrm>
            <a:off x="3427462" y="3875821"/>
            <a:ext cx="1747510" cy="40481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Perheiden tuki, valvonta ja ostopalvelut</a:t>
            </a:r>
          </a:p>
        </p:txBody>
      </p:sp>
      <p:sp>
        <p:nvSpPr>
          <p:cNvPr id="18" name="Suorakulmio 17">
            <a:extLst>
              <a:ext uri="{FF2B5EF4-FFF2-40B4-BE49-F238E27FC236}">
                <a16:creationId xmlns:a16="http://schemas.microsoft.com/office/drawing/2014/main" id="{77D2D4EB-3132-EA00-0F19-5617BA1132C3}"/>
              </a:ext>
            </a:extLst>
          </p:cNvPr>
          <p:cNvSpPr/>
          <p:nvPr/>
        </p:nvSpPr>
        <p:spPr>
          <a:xfrm>
            <a:off x="6177516" y="2628136"/>
            <a:ext cx="1711842" cy="40481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Asumispalvelut</a:t>
            </a:r>
          </a:p>
        </p:txBody>
      </p:sp>
      <p:sp>
        <p:nvSpPr>
          <p:cNvPr id="19" name="Suorakulmio 18">
            <a:extLst>
              <a:ext uri="{FF2B5EF4-FFF2-40B4-BE49-F238E27FC236}">
                <a16:creationId xmlns:a16="http://schemas.microsoft.com/office/drawing/2014/main" id="{772FAD0D-368F-F1CF-B910-6BE827809F1B}"/>
              </a:ext>
            </a:extLst>
          </p:cNvPr>
          <p:cNvSpPr/>
          <p:nvPr/>
        </p:nvSpPr>
        <p:spPr>
          <a:xfrm>
            <a:off x="6177516" y="3182678"/>
            <a:ext cx="1711842" cy="40481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Kotihoito</a:t>
            </a:r>
          </a:p>
        </p:txBody>
      </p:sp>
      <p:sp>
        <p:nvSpPr>
          <p:cNvPr id="20" name="Suorakulmio 19">
            <a:extLst>
              <a:ext uri="{FF2B5EF4-FFF2-40B4-BE49-F238E27FC236}">
                <a16:creationId xmlns:a16="http://schemas.microsoft.com/office/drawing/2014/main" id="{3B5D3A4B-E7DB-2218-7263-50694B6F91A2}"/>
              </a:ext>
            </a:extLst>
          </p:cNvPr>
          <p:cNvSpPr/>
          <p:nvPr/>
        </p:nvSpPr>
        <p:spPr>
          <a:xfrm>
            <a:off x="6177516" y="3875821"/>
            <a:ext cx="1711842" cy="53942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Iäkkäiden asiakasohjaus ja keskitetyt palvelut</a:t>
            </a:r>
          </a:p>
        </p:txBody>
      </p:sp>
      <p:sp>
        <p:nvSpPr>
          <p:cNvPr id="21" name="Suorakulmio 20">
            <a:extLst>
              <a:ext uri="{FF2B5EF4-FFF2-40B4-BE49-F238E27FC236}">
                <a16:creationId xmlns:a16="http://schemas.microsoft.com/office/drawing/2014/main" id="{44E56798-D9C1-DCA6-14CC-117A56B33A79}"/>
              </a:ext>
            </a:extLst>
          </p:cNvPr>
          <p:cNvSpPr/>
          <p:nvPr/>
        </p:nvSpPr>
        <p:spPr>
          <a:xfrm>
            <a:off x="8779564" y="1682669"/>
            <a:ext cx="2270959" cy="400121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8DF0741E-B5EC-E08B-0237-984D00E9480B}"/>
              </a:ext>
            </a:extLst>
          </p:cNvPr>
          <p:cNvSpPr/>
          <p:nvPr/>
        </p:nvSpPr>
        <p:spPr>
          <a:xfrm>
            <a:off x="8831637" y="1897321"/>
            <a:ext cx="2166811" cy="474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a:solidFill>
                  <a:schemeClr val="tx1"/>
                </a:solidFill>
              </a:rPr>
              <a:t>Pelastuksen palvelut </a:t>
            </a:r>
            <a:endParaRPr lang="fi-FI" sz="1600" b="1">
              <a:solidFill>
                <a:schemeClr val="tx1"/>
              </a:solidFill>
              <a:cs typeface="Arial"/>
            </a:endParaRPr>
          </a:p>
        </p:txBody>
      </p:sp>
      <p:sp>
        <p:nvSpPr>
          <p:cNvPr id="23" name="Suorakulmio 22">
            <a:extLst>
              <a:ext uri="{FF2B5EF4-FFF2-40B4-BE49-F238E27FC236}">
                <a16:creationId xmlns:a16="http://schemas.microsoft.com/office/drawing/2014/main" id="{6BEC5EEE-3BE1-A4A6-C0A1-1DAD5363BAFF}"/>
              </a:ext>
            </a:extLst>
          </p:cNvPr>
          <p:cNvSpPr/>
          <p:nvPr/>
        </p:nvSpPr>
        <p:spPr>
          <a:xfrm>
            <a:off x="10194602" y="497324"/>
            <a:ext cx="1711842" cy="40481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Palvelualue</a:t>
            </a:r>
          </a:p>
        </p:txBody>
      </p:sp>
      <p:sp>
        <p:nvSpPr>
          <p:cNvPr id="24" name="Suorakulmio 23">
            <a:extLst>
              <a:ext uri="{FF2B5EF4-FFF2-40B4-BE49-F238E27FC236}">
                <a16:creationId xmlns:a16="http://schemas.microsoft.com/office/drawing/2014/main" id="{F887BE88-FEDC-8715-A905-5A543F2E8CDF}"/>
              </a:ext>
            </a:extLst>
          </p:cNvPr>
          <p:cNvSpPr/>
          <p:nvPr/>
        </p:nvSpPr>
        <p:spPr>
          <a:xfrm>
            <a:off x="10165599" y="0"/>
            <a:ext cx="1711842" cy="404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000">
                <a:solidFill>
                  <a:schemeClr val="tx1"/>
                </a:solidFill>
                <a:cs typeface="Arial"/>
              </a:rPr>
              <a:t>Toimialue</a:t>
            </a:r>
          </a:p>
        </p:txBody>
      </p:sp>
      <p:sp>
        <p:nvSpPr>
          <p:cNvPr id="26" name="Suorakulmio 25">
            <a:extLst>
              <a:ext uri="{FF2B5EF4-FFF2-40B4-BE49-F238E27FC236}">
                <a16:creationId xmlns:a16="http://schemas.microsoft.com/office/drawing/2014/main" id="{F44C359E-BD9D-2FE4-46D0-AE08A7F47653}"/>
              </a:ext>
            </a:extLst>
          </p:cNvPr>
          <p:cNvSpPr/>
          <p:nvPr/>
        </p:nvSpPr>
        <p:spPr>
          <a:xfrm>
            <a:off x="10194602" y="994648"/>
            <a:ext cx="1711842" cy="40481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Palveluyksikkö</a:t>
            </a:r>
          </a:p>
        </p:txBody>
      </p:sp>
      <p:sp>
        <p:nvSpPr>
          <p:cNvPr id="28" name="Suorakulmio 27">
            <a:extLst>
              <a:ext uri="{FF2B5EF4-FFF2-40B4-BE49-F238E27FC236}">
                <a16:creationId xmlns:a16="http://schemas.microsoft.com/office/drawing/2014/main" id="{C26D54E2-D8C7-12CF-3D5B-65DF74B81C71}"/>
              </a:ext>
            </a:extLst>
          </p:cNvPr>
          <p:cNvSpPr/>
          <p:nvPr/>
        </p:nvSpPr>
        <p:spPr>
          <a:xfrm>
            <a:off x="9203744" y="2615575"/>
            <a:ext cx="1464256" cy="5394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Pelastustoiminnan palvelut</a:t>
            </a:r>
          </a:p>
        </p:txBody>
      </p:sp>
      <p:sp>
        <p:nvSpPr>
          <p:cNvPr id="29" name="Suorakulmio 28">
            <a:extLst>
              <a:ext uri="{FF2B5EF4-FFF2-40B4-BE49-F238E27FC236}">
                <a16:creationId xmlns:a16="http://schemas.microsoft.com/office/drawing/2014/main" id="{6EB09C32-2483-DA33-AE0D-FC50E9F9A85A}"/>
              </a:ext>
            </a:extLst>
          </p:cNvPr>
          <p:cNvSpPr/>
          <p:nvPr/>
        </p:nvSpPr>
        <p:spPr>
          <a:xfrm>
            <a:off x="9203744" y="3317784"/>
            <a:ext cx="1464256" cy="5394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Riskienhallinta ja turvallisuuden palvelut</a:t>
            </a:r>
          </a:p>
        </p:txBody>
      </p:sp>
      <p:sp>
        <p:nvSpPr>
          <p:cNvPr id="30" name="Suorakulmio 29">
            <a:extLst>
              <a:ext uri="{FF2B5EF4-FFF2-40B4-BE49-F238E27FC236}">
                <a16:creationId xmlns:a16="http://schemas.microsoft.com/office/drawing/2014/main" id="{50EADD7A-4D5D-49C7-F920-473F166A4F53}"/>
              </a:ext>
            </a:extLst>
          </p:cNvPr>
          <p:cNvSpPr/>
          <p:nvPr/>
        </p:nvSpPr>
        <p:spPr>
          <a:xfrm>
            <a:off x="2487698" y="5958228"/>
            <a:ext cx="1582129" cy="5394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Toimistopalvelut</a:t>
            </a:r>
          </a:p>
        </p:txBody>
      </p:sp>
      <p:sp>
        <p:nvSpPr>
          <p:cNvPr id="31" name="Suorakulmio 30">
            <a:extLst>
              <a:ext uri="{FF2B5EF4-FFF2-40B4-BE49-F238E27FC236}">
                <a16:creationId xmlns:a16="http://schemas.microsoft.com/office/drawing/2014/main" id="{A33DA8E2-EB4D-74CE-CC82-3C4D16616872}"/>
              </a:ext>
            </a:extLst>
          </p:cNvPr>
          <p:cNvSpPr/>
          <p:nvPr/>
        </p:nvSpPr>
        <p:spPr>
          <a:xfrm>
            <a:off x="4265318" y="5971967"/>
            <a:ext cx="1595551" cy="5394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Henkilöstöpalvelut</a:t>
            </a:r>
          </a:p>
        </p:txBody>
      </p:sp>
      <p:sp>
        <p:nvSpPr>
          <p:cNvPr id="32" name="Suorakulmio 31">
            <a:extLst>
              <a:ext uri="{FF2B5EF4-FFF2-40B4-BE49-F238E27FC236}">
                <a16:creationId xmlns:a16="http://schemas.microsoft.com/office/drawing/2014/main" id="{3AA33079-728F-E65E-B9F7-6BE94681C4EF}"/>
              </a:ext>
            </a:extLst>
          </p:cNvPr>
          <p:cNvSpPr/>
          <p:nvPr/>
        </p:nvSpPr>
        <p:spPr>
          <a:xfrm>
            <a:off x="6056360" y="5981276"/>
            <a:ext cx="1531729" cy="5394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err="1">
                <a:solidFill>
                  <a:schemeClr val="tx1"/>
                </a:solidFill>
              </a:rPr>
              <a:t>Digi-ja</a:t>
            </a:r>
            <a:r>
              <a:rPr lang="fi-FI" sz="1000">
                <a:solidFill>
                  <a:schemeClr val="tx1"/>
                </a:solidFill>
              </a:rPr>
              <a:t> tietohallintopalvelut</a:t>
            </a:r>
          </a:p>
        </p:txBody>
      </p:sp>
      <p:sp>
        <p:nvSpPr>
          <p:cNvPr id="35" name="Suorakulmio 34">
            <a:extLst>
              <a:ext uri="{FF2B5EF4-FFF2-40B4-BE49-F238E27FC236}">
                <a16:creationId xmlns:a16="http://schemas.microsoft.com/office/drawing/2014/main" id="{9B7B06FC-E8AE-B0D8-EBF6-5C9642AF1BA0}"/>
              </a:ext>
            </a:extLst>
          </p:cNvPr>
          <p:cNvSpPr/>
          <p:nvPr/>
        </p:nvSpPr>
        <p:spPr>
          <a:xfrm>
            <a:off x="7847402" y="5984968"/>
            <a:ext cx="1531729" cy="5394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Hankinta logistiikka-- ja talouspalvelut</a:t>
            </a:r>
          </a:p>
        </p:txBody>
      </p:sp>
      <p:sp>
        <p:nvSpPr>
          <p:cNvPr id="36" name="Suorakulmio 35">
            <a:extLst>
              <a:ext uri="{FF2B5EF4-FFF2-40B4-BE49-F238E27FC236}">
                <a16:creationId xmlns:a16="http://schemas.microsoft.com/office/drawing/2014/main" id="{F3971C2D-330D-EB4F-01BA-B129B1395A99}"/>
              </a:ext>
            </a:extLst>
          </p:cNvPr>
          <p:cNvSpPr/>
          <p:nvPr/>
        </p:nvSpPr>
        <p:spPr>
          <a:xfrm>
            <a:off x="9508787" y="5993255"/>
            <a:ext cx="1412079" cy="5394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solidFill>
                  <a:schemeClr val="tx1"/>
                </a:solidFill>
              </a:rPr>
              <a:t>Tila- ja tekniset</a:t>
            </a:r>
          </a:p>
          <a:p>
            <a:pPr algn="ctr"/>
            <a:r>
              <a:rPr lang="fi-FI" sz="1000">
                <a:solidFill>
                  <a:schemeClr val="tx1"/>
                </a:solidFill>
              </a:rPr>
              <a:t>palvelut</a:t>
            </a:r>
          </a:p>
        </p:txBody>
      </p:sp>
      <p:sp>
        <p:nvSpPr>
          <p:cNvPr id="38" name="Suorakulmio 37">
            <a:extLst>
              <a:ext uri="{FF2B5EF4-FFF2-40B4-BE49-F238E27FC236}">
                <a16:creationId xmlns:a16="http://schemas.microsoft.com/office/drawing/2014/main" id="{3ECD2829-E805-4D02-3C57-F905A4A47131}"/>
              </a:ext>
            </a:extLst>
          </p:cNvPr>
          <p:cNvSpPr/>
          <p:nvPr/>
        </p:nvSpPr>
        <p:spPr>
          <a:xfrm>
            <a:off x="593666" y="2287592"/>
            <a:ext cx="1594088" cy="57207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b="1">
                <a:solidFill>
                  <a:schemeClr val="tx1"/>
                </a:solidFill>
              </a:rPr>
              <a:t>Perusterveydenhuolto ja suun terveydenhuolto</a:t>
            </a:r>
          </a:p>
        </p:txBody>
      </p:sp>
    </p:spTree>
    <p:extLst>
      <p:ext uri="{BB962C8B-B14F-4D97-AF65-F5344CB8AC3E}">
        <p14:creationId xmlns:p14="http://schemas.microsoft.com/office/powerpoint/2010/main" val="375961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719F4D-455F-3438-C9BF-D66BE57E25A9}"/>
              </a:ext>
            </a:extLst>
          </p:cNvPr>
          <p:cNvSpPr>
            <a:spLocks noGrp="1"/>
          </p:cNvSpPr>
          <p:nvPr>
            <p:ph type="title"/>
          </p:nvPr>
        </p:nvSpPr>
        <p:spPr>
          <a:xfrm>
            <a:off x="1934202" y="320675"/>
            <a:ext cx="9761612" cy="1325563"/>
          </a:xfrm>
        </p:spPr>
        <p:txBody>
          <a:bodyPr/>
          <a:lstStyle/>
          <a:p>
            <a:r>
              <a:rPr lang="fi-FI"/>
              <a:t>Muutosten toteuttamisperiaatteet</a:t>
            </a:r>
          </a:p>
        </p:txBody>
      </p:sp>
      <p:sp>
        <p:nvSpPr>
          <p:cNvPr id="3" name="Sisällön paikkamerkki 2">
            <a:extLst>
              <a:ext uri="{FF2B5EF4-FFF2-40B4-BE49-F238E27FC236}">
                <a16:creationId xmlns:a16="http://schemas.microsoft.com/office/drawing/2014/main" id="{95DC5697-019C-FCD1-F032-9E0F36D62FE4}"/>
              </a:ext>
            </a:extLst>
          </p:cNvPr>
          <p:cNvSpPr>
            <a:spLocks noGrp="1"/>
          </p:cNvSpPr>
          <p:nvPr>
            <p:ph idx="1"/>
          </p:nvPr>
        </p:nvSpPr>
        <p:spPr>
          <a:xfrm>
            <a:off x="1643917" y="1494217"/>
            <a:ext cx="8981567" cy="5028670"/>
          </a:xfrm>
        </p:spPr>
        <p:txBody>
          <a:bodyPr vert="horz" lIns="91440" tIns="45720" rIns="91440" bIns="45720" rtlCol="0" anchor="t">
            <a:normAutofit fontScale="92500" lnSpcReduction="20000"/>
          </a:bodyPr>
          <a:lstStyle/>
          <a:p>
            <a:r>
              <a:rPr lang="fi-FI"/>
              <a:t>Yhteistoimintaneuvottelujen perusteella henkilöstöresursseihin kohdistuu seuraavia toimenpiteitä tai muutoksia</a:t>
            </a:r>
          </a:p>
          <a:p>
            <a:pPr lvl="1"/>
            <a:r>
              <a:rPr lang="fi-FI"/>
              <a:t>Tehtävämuutokset ja - järjestelyt</a:t>
            </a:r>
            <a:endParaRPr lang="fi-FI">
              <a:cs typeface="Arial"/>
            </a:endParaRPr>
          </a:p>
          <a:p>
            <a:pPr lvl="1"/>
            <a:r>
              <a:rPr lang="fi-FI"/>
              <a:t>Viran/tehtävän täyttämättä jättäminen</a:t>
            </a:r>
          </a:p>
          <a:p>
            <a:pPr lvl="1"/>
            <a:r>
              <a:rPr lang="fi-FI"/>
              <a:t>Irtisanomisuhan alle joutuminen ja irtisanominen</a:t>
            </a:r>
          </a:p>
          <a:p>
            <a:pPr marL="457200" lvl="1" indent="0">
              <a:buNone/>
            </a:pPr>
            <a:endParaRPr lang="fi-FI">
              <a:cs typeface="Arial" panose="020B0604020202020204"/>
            </a:endParaRPr>
          </a:p>
          <a:p>
            <a:r>
              <a:rPr lang="fi-FI"/>
              <a:t>Muutokset ja toimenpiteet voivat kohdistua sekä organisaation vakituiseen että määräaikaiseen henkilöstöön.</a:t>
            </a:r>
            <a:endParaRPr lang="fi-FI">
              <a:cs typeface="Arial"/>
            </a:endParaRPr>
          </a:p>
          <a:p>
            <a:r>
              <a:rPr lang="fi-FI"/>
              <a:t>Määräaikaisen henkilöstön palvelussuhteiden ehdoissa noudatetaan palvelussuhteen alussa sovittuja ehtoja koko palvelussuhteen ajan, ellei ehtojen muuttamiselle tule määräaikaisuuden keston aikana tarvetta. Mahdolliset muutokset ehtoihin toteutetaan määräaikaisuuden keston aikana suostumukseen perustuen. </a:t>
            </a:r>
          </a:p>
          <a:p>
            <a:endParaRPr lang="fi-FI"/>
          </a:p>
        </p:txBody>
      </p:sp>
    </p:spTree>
    <p:extLst>
      <p:ext uri="{BB962C8B-B14F-4D97-AF65-F5344CB8AC3E}">
        <p14:creationId xmlns:p14="http://schemas.microsoft.com/office/powerpoint/2010/main" val="53076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A0FF54-1746-4C0C-7B80-3908B6B0843D}"/>
              </a:ext>
            </a:extLst>
          </p:cNvPr>
          <p:cNvSpPr>
            <a:spLocks noGrp="1"/>
          </p:cNvSpPr>
          <p:nvPr>
            <p:ph type="title"/>
          </p:nvPr>
        </p:nvSpPr>
        <p:spPr>
          <a:xfrm>
            <a:off x="1934202" y="320675"/>
            <a:ext cx="9272514" cy="1325563"/>
          </a:xfrm>
        </p:spPr>
        <p:txBody>
          <a:bodyPr/>
          <a:lstStyle/>
          <a:p>
            <a:r>
              <a:rPr lang="fi-FI"/>
              <a:t>Muutosten toteuttamisperiaatteet</a:t>
            </a:r>
          </a:p>
        </p:txBody>
      </p:sp>
      <p:sp>
        <p:nvSpPr>
          <p:cNvPr id="3" name="Sisällön paikkamerkki 2">
            <a:extLst>
              <a:ext uri="{FF2B5EF4-FFF2-40B4-BE49-F238E27FC236}">
                <a16:creationId xmlns:a16="http://schemas.microsoft.com/office/drawing/2014/main" id="{49CC7502-2995-96C1-50B6-BDD2613545FE}"/>
              </a:ext>
            </a:extLst>
          </p:cNvPr>
          <p:cNvSpPr>
            <a:spLocks noGrp="1"/>
          </p:cNvSpPr>
          <p:nvPr>
            <p:ph idx="1"/>
          </p:nvPr>
        </p:nvSpPr>
        <p:spPr>
          <a:xfrm>
            <a:off x="1934202" y="1433740"/>
            <a:ext cx="8691282" cy="4677909"/>
          </a:xfrm>
        </p:spPr>
        <p:txBody>
          <a:bodyPr>
            <a:normAutofit fontScale="77500" lnSpcReduction="20000"/>
          </a:bodyPr>
          <a:lstStyle/>
          <a:p>
            <a:r>
              <a:rPr lang="fi-FI">
                <a:ea typeface="Calibri"/>
                <a:cs typeface="Calibri"/>
              </a:rPr>
              <a:t>Muutosten kohteena olevien työntekijöiden ja viranhaltijoiden osaaminen ja mielenkiinnon kohteet tulee kartoittaa ennen virallista yhteistoiminnallista keskustelua. Esihenkilö kirjaa tästä keskustelusta muistion.</a:t>
            </a:r>
          </a:p>
          <a:p>
            <a:r>
              <a:rPr lang="fi-FI"/>
              <a:t>Toteutettavien muutosten käsittely henkilöstön kanssa riippuu siitä, onko muutoksella olennaisia vaikutuksia työ- tai virkasuhteen ehtoihin.</a:t>
            </a:r>
          </a:p>
          <a:p>
            <a:r>
              <a:rPr lang="fi-FI"/>
              <a:t>Työyksikkötasolla asioiden käsittelyt ja muutosta koskevat keskustelut ovat virallisia ja ne on huolellisesti dokumentoitava.</a:t>
            </a:r>
          </a:p>
          <a:p>
            <a:r>
              <a:rPr lang="fi-FI"/>
              <a:t>Työntekijällä on oikeus käyttää avustajaa häntä koskevan asian käsittelyssä.</a:t>
            </a:r>
            <a:endParaRPr lang="fi-FI">
              <a:ea typeface="Calibri"/>
              <a:cs typeface="Calibri"/>
            </a:endParaRPr>
          </a:p>
          <a:p>
            <a:r>
              <a:rPr lang="fi-FI"/>
              <a:t>Työntekijälle pitää antaa riittävät tiedot asiasta ja hänellä pitää olla mahdollisuus valmistautua keskusteluihin.</a:t>
            </a:r>
            <a:endParaRPr lang="fi-FI">
              <a:ea typeface="Calibri"/>
              <a:cs typeface="Calibri"/>
            </a:endParaRPr>
          </a:p>
          <a:p>
            <a:r>
              <a:rPr lang="fi-FI"/>
              <a:t>Työ-/virkavapaalla olevaan henkilöstöön kohdistuvien muutosten käsittely toteutetaan saman prosessin mukaisesti kuin työssä olevan henkilöstön. </a:t>
            </a:r>
            <a:endParaRPr lang="fi-FI">
              <a:cs typeface="Calibri" panose="020F0502020204030204"/>
            </a:endParaRPr>
          </a:p>
          <a:p>
            <a:endParaRPr lang="fi-FI"/>
          </a:p>
        </p:txBody>
      </p:sp>
    </p:spTree>
    <p:extLst>
      <p:ext uri="{BB962C8B-B14F-4D97-AF65-F5344CB8AC3E}">
        <p14:creationId xmlns:p14="http://schemas.microsoft.com/office/powerpoint/2010/main" val="403457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6C0BC-4DE8-9DBB-71EC-0DB5DD429C3A}"/>
              </a:ext>
            </a:extLst>
          </p:cNvPr>
          <p:cNvSpPr>
            <a:spLocks noGrp="1"/>
          </p:cNvSpPr>
          <p:nvPr>
            <p:ph type="title"/>
          </p:nvPr>
        </p:nvSpPr>
        <p:spPr/>
        <p:txBody>
          <a:bodyPr/>
          <a:lstStyle/>
          <a:p>
            <a:pPr algn="ctr"/>
            <a:r>
              <a:rPr lang="fi-FI" b="1"/>
              <a:t>Ei-olennaiset muutokset työ- ja virkasuhteen ehtoihin</a:t>
            </a:r>
          </a:p>
        </p:txBody>
      </p:sp>
      <p:sp>
        <p:nvSpPr>
          <p:cNvPr id="3" name="Sisällön paikkamerkki 2">
            <a:extLst>
              <a:ext uri="{FF2B5EF4-FFF2-40B4-BE49-F238E27FC236}">
                <a16:creationId xmlns:a16="http://schemas.microsoft.com/office/drawing/2014/main" id="{B8E2C232-B935-7750-EC39-4863590FF5D8}"/>
              </a:ext>
            </a:extLst>
          </p:cNvPr>
          <p:cNvSpPr>
            <a:spLocks noGrp="1"/>
          </p:cNvSpPr>
          <p:nvPr>
            <p:ph idx="1"/>
          </p:nvPr>
        </p:nvSpPr>
        <p:spPr/>
        <p:txBody>
          <a:bodyPr vert="horz" lIns="91440" tIns="45720" rIns="91440" bIns="45720" rtlCol="0" anchor="t">
            <a:normAutofit fontScale="92500" lnSpcReduction="10000"/>
          </a:bodyPr>
          <a:lstStyle/>
          <a:p>
            <a:r>
              <a:rPr lang="fi-FI" b="1"/>
              <a:t>Ei-olennaiset palvelussuhteeseen liittyvät muutokset </a:t>
            </a:r>
          </a:p>
          <a:p>
            <a:pPr lvl="1"/>
            <a:r>
              <a:rPr lang="fi-FI"/>
              <a:t>Esim. esihenkilövaihdos, toimialueen, palvelualueen ja -yksikön muutos hallinnollisesti, kustannuspaikkamuutos, työpisteen sijainnin muutos samalla paikkakunnalla, vähäiset muutokset tehtäväkuvaan tai viranhoitoon.</a:t>
            </a:r>
            <a:endParaRPr lang="fi-FI">
              <a:ea typeface="Calibri"/>
              <a:cs typeface="Calibri"/>
            </a:endParaRPr>
          </a:p>
          <a:p>
            <a:pPr lvl="1"/>
            <a:r>
              <a:rPr lang="fi-FI"/>
              <a:t>Toteutetaan työnantajan päätöksellä ja </a:t>
            </a:r>
            <a:r>
              <a:rPr lang="fi-FI" err="1"/>
              <a:t>direktio</a:t>
            </a:r>
            <a:r>
              <a:rPr lang="fi-FI"/>
              <a:t>-oikeudella henkilöstöä tiedottaen. Ei tarvitse keskustelutilaisuutta eikä dokumentoida.</a:t>
            </a:r>
            <a:endParaRPr lang="fi-FI">
              <a:ea typeface="Calibri"/>
              <a:cs typeface="Calibri"/>
            </a:endParaRPr>
          </a:p>
          <a:p>
            <a:pPr algn="l" rtl="0" fontAlgn="base">
              <a:buFont typeface="Arial" panose="020B0604020202020204" pitchFamily="34" charset="0"/>
              <a:buChar char="•"/>
            </a:pPr>
            <a:r>
              <a:rPr lang="fi-FI" b="1"/>
              <a:t>Toimintaohjeet esihenkilölle</a:t>
            </a:r>
            <a:endParaRPr lang="fi-FI" b="1">
              <a:ea typeface="Calibri"/>
              <a:cs typeface="Calibri"/>
            </a:endParaRPr>
          </a:p>
          <a:p>
            <a:pPr lvl="1" fontAlgn="base"/>
            <a:r>
              <a:rPr lang="fi-FI"/>
              <a:t>Tiedota muutoksista henkilöstöä. </a:t>
            </a:r>
            <a:endParaRPr lang="en-US">
              <a:ea typeface="Calibri"/>
              <a:cs typeface="Calibri"/>
            </a:endParaRPr>
          </a:p>
          <a:p>
            <a:pPr lvl="1" fontAlgn="base"/>
            <a:r>
              <a:rPr lang="en-US"/>
              <a:t>Valitse viestinnän keinoksi tapa, jolla </a:t>
            </a:r>
            <a:r>
              <a:rPr lang="en-US" err="1"/>
              <a:t>tavoitat</a:t>
            </a:r>
            <a:r>
              <a:rPr lang="en-US"/>
              <a:t> </a:t>
            </a:r>
            <a:r>
              <a:rPr lang="en-US" err="1"/>
              <a:t>parhaiten</a:t>
            </a:r>
            <a:r>
              <a:rPr lang="en-US"/>
              <a:t> kaikki asianosaiset</a:t>
            </a:r>
            <a:endParaRPr lang="en-US">
              <a:ea typeface="Calibri"/>
              <a:cs typeface="Calibri"/>
            </a:endParaRPr>
          </a:p>
          <a:p>
            <a:endParaRPr lang="fi-FI"/>
          </a:p>
        </p:txBody>
      </p:sp>
    </p:spTree>
    <p:extLst>
      <p:ext uri="{BB962C8B-B14F-4D97-AF65-F5344CB8AC3E}">
        <p14:creationId xmlns:p14="http://schemas.microsoft.com/office/powerpoint/2010/main" val="17133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E5B67E-92BA-F86A-A406-66774D613ACD}"/>
              </a:ext>
            </a:extLst>
          </p:cNvPr>
          <p:cNvSpPr>
            <a:spLocks noGrp="1"/>
          </p:cNvSpPr>
          <p:nvPr>
            <p:ph type="title"/>
          </p:nvPr>
        </p:nvSpPr>
        <p:spPr>
          <a:xfrm>
            <a:off x="1626781" y="320675"/>
            <a:ext cx="9239693" cy="1325563"/>
          </a:xfrm>
        </p:spPr>
        <p:txBody>
          <a:bodyPr/>
          <a:lstStyle/>
          <a:p>
            <a:pPr algn="ctr"/>
            <a:r>
              <a:rPr lang="fi-FI"/>
              <a:t>Olennaiset muutokset virka- tai työsuhteen ehtoihin</a:t>
            </a:r>
          </a:p>
        </p:txBody>
      </p:sp>
      <p:sp>
        <p:nvSpPr>
          <p:cNvPr id="3" name="Sisällön paikkamerkki 2">
            <a:extLst>
              <a:ext uri="{FF2B5EF4-FFF2-40B4-BE49-F238E27FC236}">
                <a16:creationId xmlns:a16="http://schemas.microsoft.com/office/drawing/2014/main" id="{22274B6A-0C9C-40EC-FB01-185FD1ADA609}"/>
              </a:ext>
            </a:extLst>
          </p:cNvPr>
          <p:cNvSpPr>
            <a:spLocks noGrp="1"/>
          </p:cNvSpPr>
          <p:nvPr>
            <p:ph idx="1"/>
          </p:nvPr>
        </p:nvSpPr>
        <p:spPr>
          <a:xfrm>
            <a:off x="1196393" y="1711931"/>
            <a:ext cx="9429091" cy="4980289"/>
          </a:xfrm>
        </p:spPr>
        <p:txBody>
          <a:bodyPr vert="horz" lIns="91440" tIns="45720" rIns="91440" bIns="45720" rtlCol="0" anchor="t">
            <a:normAutofit/>
          </a:bodyPr>
          <a:lstStyle/>
          <a:p>
            <a:pPr lvl="1"/>
            <a:r>
              <a:rPr lang="fi-FI"/>
              <a:t>Työsopimukseen tai virkamääräykseen nimenomaisesti kirjatun sisällön muuttuminen  TAI</a:t>
            </a:r>
            <a:endParaRPr lang="fi-FI">
              <a:ea typeface="Calibri"/>
              <a:cs typeface="Calibri"/>
            </a:endParaRPr>
          </a:p>
          <a:p>
            <a:pPr lvl="1"/>
            <a:r>
              <a:rPr lang="fi-FI"/>
              <a:t>Pitkäaikaisen, vakiintuneen työsuhteen ehdon muuttuminen, vaikka sitä ei olisi sopimukseen kirjattu. </a:t>
            </a:r>
            <a:endParaRPr lang="fi-FI">
              <a:ea typeface="Calibri"/>
              <a:cs typeface="Calibri"/>
            </a:endParaRPr>
          </a:p>
          <a:p>
            <a:pPr marL="457200" lvl="1" indent="0">
              <a:buNone/>
            </a:pPr>
            <a:endParaRPr lang="fi-FI">
              <a:cs typeface="Arial" panose="020B0604020202020204"/>
            </a:endParaRPr>
          </a:p>
          <a:p>
            <a:pPr lvl="1"/>
            <a:r>
              <a:rPr lang="fi-FI"/>
              <a:t>Työntekopaikan tai työskentelyalueen muutos (kun asiasta on sovittu työsopimuksessa TAI kun työntekopaikka on pitkän ajan kuluessa vakiintunut).</a:t>
            </a:r>
            <a:endParaRPr lang="fi-FI">
              <a:ea typeface="Calibri"/>
              <a:cs typeface="Calibri"/>
            </a:endParaRPr>
          </a:p>
          <a:p>
            <a:pPr lvl="1"/>
            <a:r>
              <a:rPr lang="fi-FI"/>
              <a:t>Työntekijän tai viranhaltijan pääasiallisten tehtävien muuttuminen, palkan, työaikaprosentin tai työaikamuodon muuttuminen.</a:t>
            </a:r>
            <a:endParaRPr lang="fi-FI">
              <a:cs typeface="Arial"/>
            </a:endParaRPr>
          </a:p>
          <a:p>
            <a:pPr lvl="1"/>
            <a:r>
              <a:rPr lang="fi-FI">
                <a:ea typeface="Calibri" panose="020F0502020204030204"/>
                <a:cs typeface="Calibri" panose="020F0502020204030204"/>
              </a:rPr>
              <a:t>Olennaisista muutoksista on pidettävä keskustelutilaisuus ja ne dokumentoidaan.</a:t>
            </a:r>
          </a:p>
          <a:p>
            <a:endParaRPr lang="fi-FI"/>
          </a:p>
        </p:txBody>
      </p:sp>
    </p:spTree>
    <p:extLst>
      <p:ext uri="{BB962C8B-B14F-4D97-AF65-F5344CB8AC3E}">
        <p14:creationId xmlns:p14="http://schemas.microsoft.com/office/powerpoint/2010/main" val="148256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D4EF70-D65B-1BEC-B6B7-769AD9613C72}"/>
              </a:ext>
            </a:extLst>
          </p:cNvPr>
          <p:cNvSpPr>
            <a:spLocks noGrp="1"/>
          </p:cNvSpPr>
          <p:nvPr>
            <p:ph type="title"/>
          </p:nvPr>
        </p:nvSpPr>
        <p:spPr/>
        <p:txBody>
          <a:bodyPr>
            <a:normAutofit/>
          </a:bodyPr>
          <a:lstStyle/>
          <a:p>
            <a:pPr algn="ctr"/>
            <a:r>
              <a:rPr lang="fi-FI"/>
              <a:t>Irtisanomisuhka</a:t>
            </a:r>
          </a:p>
        </p:txBody>
      </p:sp>
      <p:sp>
        <p:nvSpPr>
          <p:cNvPr id="3" name="Sisällön paikkamerkki 2">
            <a:extLst>
              <a:ext uri="{FF2B5EF4-FFF2-40B4-BE49-F238E27FC236}">
                <a16:creationId xmlns:a16="http://schemas.microsoft.com/office/drawing/2014/main" id="{9F64F496-030C-6A20-1B51-B94C39FE7C42}"/>
              </a:ext>
            </a:extLst>
          </p:cNvPr>
          <p:cNvSpPr>
            <a:spLocks noGrp="1"/>
          </p:cNvSpPr>
          <p:nvPr>
            <p:ph idx="1"/>
          </p:nvPr>
        </p:nvSpPr>
        <p:spPr/>
        <p:txBody>
          <a:bodyPr vert="horz" lIns="91440" tIns="45720" rIns="91440" bIns="45720" rtlCol="0" anchor="t">
            <a:normAutofit fontScale="70000" lnSpcReduction="20000"/>
          </a:bodyPr>
          <a:lstStyle/>
          <a:p>
            <a:r>
              <a:rPr lang="fi-FI" dirty="0"/>
              <a:t>Irtisanomisuhka muodostuu tilanteissa, joissa ennakoidaan työntekijän/viranhaltijan nykyisten tehtävien päättyvän kokonaan tai palvelussuhteen ehtoihin kohdistuu olennaisia muutoksia ja työntekijä/viranhaltija ei suostuisi muutoksiin (ota tarjottua tehtävää vastaan). </a:t>
            </a:r>
          </a:p>
          <a:p>
            <a:r>
              <a:rPr lang="fi-FI" dirty="0"/>
              <a:t>Palvelualuepäällikön tulee ilmoittaa viimeistään viikon 33 aikana henkilöstöpalveluihin Marjo Kangasharjulle ja rekrytointiyksikköön Marjatta Pyyköselle  irtisanomisuhan piiriin tunnistetut työntekijät/viranhaltijat (henkilöt joiden kanssa käydään yhteistoiminnallinen keskustelu). </a:t>
            </a:r>
            <a:endParaRPr lang="fi-FI" dirty="0">
              <a:cs typeface="Arial"/>
            </a:endParaRPr>
          </a:p>
          <a:p>
            <a:r>
              <a:rPr lang="fi-FI" dirty="0"/>
              <a:t>Rekrytointiyksikkö huolehtii muun työn tarjoamismahdollisuuksien selvittämisestä ja tekee esihenkilölle ehdotukset tarjottavista tehtävistä.</a:t>
            </a:r>
            <a:endParaRPr lang="fi-FI" dirty="0">
              <a:cs typeface="Arial"/>
            </a:endParaRPr>
          </a:p>
          <a:p>
            <a:r>
              <a:rPr lang="fi-FI" dirty="0"/>
              <a:t>Rekrytoinnista päättävä esihenkilö huolehtii tehtävien tarjoamisesta irtisanomisuhan alla oleville yhteistyössä rekrytointiyksikön kanssa.</a:t>
            </a:r>
            <a:endParaRPr lang="fi-FI" dirty="0">
              <a:ea typeface="Calibri"/>
              <a:cs typeface="Calibri"/>
            </a:endParaRPr>
          </a:p>
          <a:p>
            <a:r>
              <a:rPr lang="fi-FI" dirty="0">
                <a:ea typeface="Calibri"/>
                <a:cs typeface="Calibri"/>
              </a:rPr>
              <a:t>Työtehtäviä tarjotaan irtisanotuille ja irtisanomisuhan alla oleville.</a:t>
            </a:r>
          </a:p>
          <a:p>
            <a:endParaRPr lang="fi-FI" dirty="0"/>
          </a:p>
        </p:txBody>
      </p:sp>
    </p:spTree>
    <p:extLst>
      <p:ext uri="{BB962C8B-B14F-4D97-AF65-F5344CB8AC3E}">
        <p14:creationId xmlns:p14="http://schemas.microsoft.com/office/powerpoint/2010/main" val="58804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14CF59-B3D2-F92C-F3A9-E2062AF7FBBA}"/>
              </a:ext>
            </a:extLst>
          </p:cNvPr>
          <p:cNvSpPr>
            <a:spLocks noGrp="1"/>
          </p:cNvSpPr>
          <p:nvPr>
            <p:ph type="title"/>
          </p:nvPr>
        </p:nvSpPr>
        <p:spPr/>
        <p:txBody>
          <a:bodyPr>
            <a:normAutofit/>
          </a:bodyPr>
          <a:lstStyle/>
          <a:p>
            <a:pPr algn="ctr"/>
            <a:r>
              <a:rPr lang="fi-FI" sz="3600"/>
              <a:t>Työ- tai virkasuhteen päättäminen irtisanomisperusteella</a:t>
            </a:r>
          </a:p>
        </p:txBody>
      </p:sp>
      <p:sp>
        <p:nvSpPr>
          <p:cNvPr id="3" name="Sisällön paikkamerkki 2">
            <a:extLst>
              <a:ext uri="{FF2B5EF4-FFF2-40B4-BE49-F238E27FC236}">
                <a16:creationId xmlns:a16="http://schemas.microsoft.com/office/drawing/2014/main" id="{B80AE59D-BB2A-F776-4217-2E0DE6F80DBF}"/>
              </a:ext>
            </a:extLst>
          </p:cNvPr>
          <p:cNvSpPr>
            <a:spLocks noGrp="1"/>
          </p:cNvSpPr>
          <p:nvPr>
            <p:ph idx="1"/>
          </p:nvPr>
        </p:nvSpPr>
        <p:spPr>
          <a:xfrm>
            <a:off x="1105786" y="1456660"/>
            <a:ext cx="9519698" cy="5241852"/>
          </a:xfrm>
        </p:spPr>
        <p:txBody>
          <a:bodyPr vert="horz" lIns="91440" tIns="45720" rIns="91440" bIns="45720" rtlCol="0" anchor="t">
            <a:normAutofit fontScale="25000" lnSpcReduction="20000"/>
          </a:bodyPr>
          <a:lstStyle/>
          <a:p>
            <a:r>
              <a:rPr lang="fi-FI" sz="5600" b="1"/>
              <a:t>Työ- tai virkasuhteen päättäminen irtisanomisperusteella</a:t>
            </a:r>
            <a:endParaRPr lang="fi-FI" sz="5600"/>
          </a:p>
          <a:p>
            <a:pPr lvl="1"/>
            <a:r>
              <a:rPr lang="fi-FI" sz="5600">
                <a:ea typeface="Calibri"/>
                <a:cs typeface="Calibri"/>
              </a:rPr>
              <a:t>Taloudellisilla ja tuotannollisilla perusteilla käydyt yhteistoimintaneuvottelut ajalla 4.3.-6.5.2025 korvaavat työntekijän tai viranhaltijan erillisen kuulemisen irtisanomistilanteessa (TSL 7:3 ja KHVHL 43.2 §) .</a:t>
            </a:r>
          </a:p>
          <a:p>
            <a:pPr lvl="1"/>
            <a:r>
              <a:rPr lang="fi-FI" sz="5600"/>
              <a:t>Yhteistoiminnallisessa keskustelussa jokaiselle tullaan tarjoaman uutta tehtävää. Mahdollinen irtisanominen käsitellään kuitenkin asianosaisten henkilöiden kanssa käytävissä yhteistoiminnallisessa keskusteluissa. Työntekijällä on oikeus käyttää avustajaa ko. keskustelussa.</a:t>
            </a:r>
            <a:endParaRPr lang="fi-FI" sz="5600">
              <a:highlight>
                <a:srgbClr val="FFFF00"/>
              </a:highlight>
              <a:cs typeface="Calibri"/>
            </a:endParaRPr>
          </a:p>
          <a:p>
            <a:pPr lvl="1"/>
            <a:r>
              <a:rPr lang="fi-FI" sz="5600"/>
              <a:t>Keskusteluun </a:t>
            </a:r>
            <a:r>
              <a:rPr lang="fi-FI" sz="5600">
                <a:ea typeface="Calibri"/>
                <a:cs typeface="Calibri"/>
              </a:rPr>
              <a:t>lähetetään kutsu, jonka tulee sisältää yksityiskohtaisesti tiedot henkilön irtisanomisen perusteesta sekä tarjotuista uusista tehtävistä</a:t>
            </a:r>
          </a:p>
          <a:p>
            <a:pPr lvl="1"/>
            <a:r>
              <a:rPr lang="fi-FI" sz="5600">
                <a:ea typeface="Calibri"/>
                <a:cs typeface="Calibri"/>
              </a:rPr>
              <a:t>Keskusteluun osallistuu työnantajan puolelta työntekijän nykyinen esihenkilö sekä henkilöstöjohtaja tai palvelussuhdepäällikkö.</a:t>
            </a:r>
          </a:p>
          <a:p>
            <a:pPr lvl="1"/>
            <a:r>
              <a:rPr lang="fi-FI" sz="5600">
                <a:ea typeface="Calibri"/>
                <a:cs typeface="Calibri"/>
              </a:rPr>
              <a:t>Työntekijällä pitää olla mahdollisuus valmistautua keskusteluun </a:t>
            </a:r>
            <a:r>
              <a:rPr lang="fi-FI" sz="5600" u="sng">
                <a:ea typeface="Calibri"/>
                <a:cs typeface="Calibri"/>
              </a:rPr>
              <a:t>vähintään 3 arkipäivää</a:t>
            </a:r>
            <a:r>
              <a:rPr lang="fi-FI" sz="5600">
                <a:ea typeface="Calibri"/>
                <a:cs typeface="Calibri"/>
              </a:rPr>
              <a:t>.</a:t>
            </a:r>
          </a:p>
          <a:p>
            <a:r>
              <a:rPr lang="fi-FI" sz="5600" b="1"/>
              <a:t>Toimintaohjeet esihenkilölle</a:t>
            </a:r>
            <a:endParaRPr lang="fi-FI" sz="5600" b="1">
              <a:cs typeface="Calibri"/>
            </a:endParaRPr>
          </a:p>
          <a:p>
            <a:pPr lvl="1"/>
            <a:r>
              <a:rPr lang="fi-FI" sz="5600">
                <a:ea typeface="Calibri"/>
                <a:cs typeface="Calibri"/>
              </a:rPr>
              <a:t>Esihenkilö ilmoittaa rekrytointiyksikköön irtisanotut tai irtisanomisuhan alla olevat henkilöt heti kun tieto on saatavilla.</a:t>
            </a:r>
          </a:p>
          <a:p>
            <a:pPr lvl="1"/>
            <a:r>
              <a:rPr lang="fi-FI" sz="5600">
                <a:ea typeface="Calibri"/>
                <a:cs typeface="Calibri"/>
              </a:rPr>
              <a:t>Yhteistoiminnallista keskustelutilaisuutta ennen esihenkilö kartoittaa henkilön osaamisen ja mielenkiinnon kohteet muiden työtehtävien suhteen.</a:t>
            </a:r>
          </a:p>
          <a:p>
            <a:pPr lvl="1"/>
            <a:r>
              <a:rPr lang="fi-FI" sz="5600"/>
              <a:t>Toimita keskustelukutsu työntekijälle. Anna työntekijälle kaikki tarvittava tieto asiasta ja kartoita tarjottavat työtehtävät rekrytointipalveluista. Työntekijällä on kolme päivää keskustelusta aikaa harkita tarjotun työn vastaanottamista.</a:t>
            </a:r>
            <a:endParaRPr lang="fi-FI" sz="5600">
              <a:ea typeface="Calibri"/>
              <a:cs typeface="Calibri"/>
            </a:endParaRPr>
          </a:p>
          <a:p>
            <a:pPr lvl="1"/>
            <a:r>
              <a:rPr lang="fi-FI" sz="5600"/>
              <a:t>Kirjaa henkilöiden kanssa käytävistä keskusteluista muistio ja toimita muistiosta kopio työntekijälle.</a:t>
            </a:r>
            <a:endParaRPr lang="fi-FI" sz="5600">
              <a:cs typeface="Arial"/>
            </a:endParaRPr>
          </a:p>
          <a:p>
            <a:pPr lvl="1"/>
            <a:r>
              <a:rPr lang="fi-FI" sz="5600"/>
              <a:t>Toimita irtisanomisilmoitus työntekijälle/viranhaltijalle, jos tarjottua työtä ei ole otettu vastaan 3 päivään mennessä ensimmäisestä yhteistoiminnallisesta keskustelusta.</a:t>
            </a:r>
          </a:p>
          <a:p>
            <a:pPr lvl="1"/>
            <a:r>
              <a:rPr lang="fi-FI" sz="5600"/>
              <a:t>Jos työntekijä kieltäytyy ensimmäisistä tarjotuista työtehtävistä, ilmoita työntekijälle, että rekrytointiyksikkö ottaa henkilöön yhteyttä jatkossa tarjottavista työpaikoista. </a:t>
            </a:r>
          </a:p>
          <a:p>
            <a:pPr lvl="1"/>
            <a:r>
              <a:rPr lang="fi-FI" sz="5600"/>
              <a:t>Huomioitavaa on, että työntekijälle tarjotaan uusia tehtäviä koko ajan (irtisanomisaika ja takaisinottovelvollisuuden ajan). Pyydä työntekijältä tätä varten yhteystiedot (kotipuhelinnumero ja henkilökohtainen sähköpostiosoite</a:t>
            </a:r>
            <a:endParaRPr lang="fi-FI" sz="5600">
              <a:ea typeface="Calibri"/>
              <a:cs typeface="Calibri"/>
            </a:endParaRPr>
          </a:p>
          <a:p>
            <a:pPr lvl="1"/>
            <a:r>
              <a:rPr lang="fi-FI" sz="5600"/>
              <a:t>Talleta irtisanomisilmoitus ja keskustelumuistio </a:t>
            </a:r>
            <a:r>
              <a:rPr lang="fi-FI" sz="5600" err="1"/>
              <a:t>CaseM:n</a:t>
            </a:r>
            <a:r>
              <a:rPr lang="fi-FI" sz="5600"/>
              <a:t>. Ohje tallentamiseen toimitetaan esihenkilölle.</a:t>
            </a:r>
            <a:endParaRPr lang="fi-FI" sz="5600">
              <a:cs typeface="Arial"/>
            </a:endParaRPr>
          </a:p>
          <a:p>
            <a:pPr lvl="1"/>
            <a:r>
              <a:rPr lang="fi-FI" sz="5600"/>
              <a:t>Esihenkilöille toimitaan lomakkeiden pohjat pyynnöstä (kutsu, muistio, irtisanomisilmoitus). </a:t>
            </a:r>
            <a:endParaRPr lang="fi-FI" sz="5600">
              <a:ea typeface="Calibri" panose="020F0502020204030204"/>
              <a:cs typeface="Calibri" panose="020F0502020204030204"/>
            </a:endParaRPr>
          </a:p>
          <a:p>
            <a:endParaRPr lang="fi-FI"/>
          </a:p>
        </p:txBody>
      </p:sp>
    </p:spTree>
    <p:extLst>
      <p:ext uri="{BB962C8B-B14F-4D97-AF65-F5344CB8AC3E}">
        <p14:creationId xmlns:p14="http://schemas.microsoft.com/office/powerpoint/2010/main" val="3538893634"/>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inuun hyvinvointialue PP-pohja" id="{27D20629-15E1-47A6-B736-73D54627FE51}" vid="{62829828-F29B-4D44-950F-AC579BBB9F5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6cda3fc-e338-44d2-8523-1a34b09fb6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C9797F5AB8F8C449C8616BDF64EEF53" ma:contentTypeVersion="10" ma:contentTypeDescription="Luo uusi asiakirja." ma:contentTypeScope="" ma:versionID="21118d11b1e8eaaa28e7b664ed2fe125">
  <xsd:schema xmlns:xsd="http://www.w3.org/2001/XMLSchema" xmlns:xs="http://www.w3.org/2001/XMLSchema" xmlns:p="http://schemas.microsoft.com/office/2006/metadata/properties" xmlns:ns3="b6cda3fc-e338-44d2-8523-1a34b09fb6c5" targetNamespace="http://schemas.microsoft.com/office/2006/metadata/properties" ma:root="true" ma:fieldsID="0836ec2a146bd3d803502b376181a17c" ns3:_="">
    <xsd:import namespace="b6cda3fc-e338-44d2-8523-1a34b09fb6c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da3fc-e338-44d2-8523-1a34b09fb6c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72FAF-7969-4D83-8067-3FABD557B6DF}">
  <ds:schemaRefs>
    <ds:schemaRef ds:uri="http://schemas.microsoft.com/office/infopath/2007/PartnerControls"/>
    <ds:schemaRef ds:uri="b6cda3fc-e338-44d2-8523-1a34b09fb6c5"/>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27843284-4AE6-4A73-A1CD-47ADA54B862B}">
  <ds:schemaRefs>
    <ds:schemaRef ds:uri="b6cda3fc-e338-44d2-8523-1a34b09fb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9EE666-9E80-42C0-9DDD-3B1D491834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Kainuun hyvinvointialue PP-pohja</Template>
  <TotalTime>0</TotalTime>
  <Words>1531</Words>
  <Application>Microsoft Office PowerPoint</Application>
  <PresentationFormat>Laajakuva</PresentationFormat>
  <Paragraphs>157</Paragraphs>
  <Slides>18</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Aptos</vt:lpstr>
      <vt:lpstr>Arial</vt:lpstr>
      <vt:lpstr>Calibri</vt:lpstr>
      <vt:lpstr>Helvetica</vt:lpstr>
      <vt:lpstr>Office-teema</vt:lpstr>
      <vt:lpstr>Henkilöstöön kohdistuvien  muutosten ja toimenpiteiden käsittely sekä toteutus  yhteistoiminnan toimeenpanon aikana </vt:lpstr>
      <vt:lpstr>Toimeenpanovaihe</vt:lpstr>
      <vt:lpstr>Organisaatiorakenne 1.1.2026 alkaen</vt:lpstr>
      <vt:lpstr>Muutosten toteuttamisperiaatteet</vt:lpstr>
      <vt:lpstr>Muutosten toteuttamisperiaatteet</vt:lpstr>
      <vt:lpstr>Ei-olennaiset muutokset työ- ja virkasuhteen ehtoihin</vt:lpstr>
      <vt:lpstr>Olennaiset muutokset virka- tai työsuhteen ehtoihin</vt:lpstr>
      <vt:lpstr>Irtisanomisuhka</vt:lpstr>
      <vt:lpstr>Työ- tai virkasuhteen päättäminen irtisanomisperusteella</vt:lpstr>
      <vt:lpstr>Työ- tai virkasuhteen päättäminen irtisanomisperusteella</vt:lpstr>
      <vt:lpstr>Työ- tai virkasuhteen päättäminen irtisanomisperusteella</vt:lpstr>
      <vt:lpstr>Henkilömuutosten aikataulu</vt:lpstr>
      <vt:lpstr>Työntarjoamis- ja koulutusvelvollisuus</vt:lpstr>
      <vt:lpstr> </vt:lpstr>
      <vt:lpstr>Johtavat viranhaltijat / palkkaus</vt:lpstr>
      <vt:lpstr>Nimikemuutokset</vt:lpstr>
      <vt:lpstr>Muutostuki</vt:lpstr>
      <vt:lpstr>Viestintä</vt:lpstr>
    </vt:vector>
  </TitlesOfParts>
  <Company>Kainuun sosiaali- ja terveydenhuollon kuntayhtymä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Kainuun hyvinvointialueen ppt-pohja</dc:title>
  <dc:creator>Hyvönen Jani J</dc:creator>
  <cp:keywords>Powerpoitn pohja hyvinvointialue</cp:keywords>
  <dc:description/>
  <cp:lastModifiedBy>Kangasharju Marjo</cp:lastModifiedBy>
  <cp:revision>4</cp:revision>
  <dcterms:created xsi:type="dcterms:W3CDTF">2021-11-02T08:16:43Z</dcterms:created>
  <dcterms:modified xsi:type="dcterms:W3CDTF">2025-06-10T09:30:42Z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0x010100EC9797F5AB8F8C449C8616BDF64EEF53</vt:lpwstr>
  </property>
  <property fmtid="{D5CDD505-2E9C-101B-9397-08002B2CF9AE}" pid="3" name="MediaServiceImageTags">
    <vt:lpwstr/>
  </property>
</Properties>
</file>